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59"/>
  </p:notesMasterIdLst>
  <p:handoutMasterIdLst>
    <p:handoutMasterId r:id="rId60"/>
  </p:handoutMasterIdLst>
  <p:sldIdLst>
    <p:sldId id="257" r:id="rId2"/>
    <p:sldId id="756" r:id="rId3"/>
    <p:sldId id="674" r:id="rId4"/>
    <p:sldId id="579" r:id="rId5"/>
    <p:sldId id="617" r:id="rId6"/>
    <p:sldId id="618" r:id="rId7"/>
    <p:sldId id="801" r:id="rId8"/>
    <p:sldId id="802" r:id="rId9"/>
    <p:sldId id="803" r:id="rId10"/>
    <p:sldId id="620" r:id="rId11"/>
    <p:sldId id="715" r:id="rId12"/>
    <p:sldId id="716" r:id="rId13"/>
    <p:sldId id="622" r:id="rId14"/>
    <p:sldId id="623" r:id="rId15"/>
    <p:sldId id="804" r:id="rId16"/>
    <p:sldId id="805" r:id="rId17"/>
    <p:sldId id="806" r:id="rId18"/>
    <p:sldId id="717" r:id="rId19"/>
    <p:sldId id="625" r:id="rId20"/>
    <p:sldId id="626" r:id="rId21"/>
    <p:sldId id="723" r:id="rId22"/>
    <p:sldId id="724" r:id="rId23"/>
    <p:sldId id="725" r:id="rId24"/>
    <p:sldId id="726" r:id="rId25"/>
    <p:sldId id="727" r:id="rId26"/>
    <p:sldId id="728" r:id="rId27"/>
    <p:sldId id="729" r:id="rId28"/>
    <p:sldId id="733" r:id="rId29"/>
    <p:sldId id="757" r:id="rId30"/>
    <p:sldId id="758" r:id="rId31"/>
    <p:sldId id="759" r:id="rId32"/>
    <p:sldId id="760" r:id="rId33"/>
    <p:sldId id="761" r:id="rId34"/>
    <p:sldId id="762" r:id="rId35"/>
    <p:sldId id="763" r:id="rId36"/>
    <p:sldId id="764" r:id="rId37"/>
    <p:sldId id="765" r:id="rId38"/>
    <p:sldId id="766" r:id="rId39"/>
    <p:sldId id="791" r:id="rId40"/>
    <p:sldId id="768" r:id="rId41"/>
    <p:sldId id="769" r:id="rId42"/>
    <p:sldId id="770" r:id="rId43"/>
    <p:sldId id="771" r:id="rId44"/>
    <p:sldId id="772" r:id="rId45"/>
    <p:sldId id="774" r:id="rId46"/>
    <p:sldId id="775" r:id="rId47"/>
    <p:sldId id="776" r:id="rId48"/>
    <p:sldId id="777" r:id="rId49"/>
    <p:sldId id="778" r:id="rId50"/>
    <p:sldId id="780" r:id="rId51"/>
    <p:sldId id="793" r:id="rId52"/>
    <p:sldId id="798" r:id="rId53"/>
    <p:sldId id="794" r:id="rId54"/>
    <p:sldId id="795" r:id="rId55"/>
    <p:sldId id="796" r:id="rId56"/>
    <p:sldId id="594" r:id="rId57"/>
    <p:sldId id="797" r:id="rId58"/>
  </p:sldIdLst>
  <p:sldSz cx="9144000" cy="6858000" type="screen4x3"/>
  <p:notesSz cx="6799263" cy="99298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00"/>
    <a:srgbClr val="FFFFFF"/>
    <a:srgbClr val="00E4A8"/>
    <a:srgbClr val="000000"/>
    <a:srgbClr val="CCE8CF"/>
    <a:srgbClr val="BB5D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浅色样式 2 - 强调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64" autoAdjust="0"/>
    <p:restoredTop sz="96324" autoAdjust="0"/>
  </p:normalViewPr>
  <p:slideViewPr>
    <p:cSldViewPr>
      <p:cViewPr varScale="1">
        <p:scale>
          <a:sx n="116" d="100"/>
          <a:sy n="116" d="100"/>
        </p:scale>
        <p:origin x="5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304" y="-96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00A015-3C61-4C46-9FFF-0829803E3D39}" type="datetimeFigureOut">
              <a:rPr lang="zh-CN" altLang="en-US" smtClean="0"/>
              <a:t>2016/11/23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96CCB-83EA-4143-A879-A4B0FCA67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5532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916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569" y="4716661"/>
            <a:ext cx="4986126" cy="446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3322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916" y="9433322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5F81BC-554B-4AD5-8383-A0522B57AB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916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802FDC7-4769-40FA-9EC7-3F3287C48AE6}" type="slidenum">
              <a:rPr lang="en-US" altLang="zh-CN" sz="1200" smtClean="0"/>
              <a:pPr eaLnBrk="1" hangingPunct="1"/>
              <a:t>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05500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18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5109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252633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20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296070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4918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 smtClean="0"/>
                  <a:t>为无效状态</a:t>
                </a:r>
                <a:r>
                  <a:rPr lang="en-US" altLang="zh-CN" dirty="0" smtClean="0"/>
                  <a:t>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因为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𝑄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3</a:t>
                </a:r>
                <a:r>
                  <a:rPr lang="en-US" altLang="zh-CN" b="0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𝑄_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2</a:t>
                </a:r>
                <a:r>
                  <a:rPr lang="en-US" altLang="zh-CN" b="0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𝑄_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1</a:t>
                </a:r>
                <a:r>
                  <a:rPr lang="en-US" altLang="zh-CN" b="0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altLang="zh-CN" i="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𝑄_</a:t>
                </a:r>
                <a:r>
                  <a:rPr lang="en-US" altLang="zh-CN" b="0" i="0" dirty="0" smtClean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0</a:t>
                </a:r>
                <a:r>
                  <a:rPr lang="zh-CN" altLang="en-US" dirty="0" smtClean="0"/>
                  <a:t>为无效状态</a:t>
                </a:r>
                <a:r>
                  <a:rPr lang="en-US" altLang="zh-CN" dirty="0" smtClean="0"/>
                  <a:t>X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85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33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8348652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包含触发器的电路通常以电路功能命名，时序电路按功能分两类：寄存器、计数器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5F81BC-554B-4AD5-8383-A0522B57AB2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553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>
              <a:ea typeface="宋体" charset="-122"/>
            </a:endParaRPr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24C39FF2-165E-42F8-9FC6-CA759A676502}" type="slidenum">
              <a:rPr lang="en-US" altLang="zh-CN" sz="1200" smtClean="0"/>
              <a:pPr eaLnBrk="1" hangingPunct="1"/>
              <a:t>39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628800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4FF16C1-6DBF-4F3E-9AA8-46BFD08A874D}" type="slidenum">
              <a:rPr lang="en-US" altLang="zh-CN" sz="1200" smtClean="0"/>
              <a:pPr eaLnBrk="1" hangingPunct="1"/>
              <a:t>40</a:t>
            </a:fld>
            <a:endParaRPr lang="en-US" altLang="zh-CN" sz="12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421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C037BC2-0E32-408E-ADD2-F353E1D700A4}" type="slidenum">
              <a:rPr lang="en-US" altLang="zh-CN" sz="1200" smtClean="0"/>
              <a:pPr eaLnBrk="1" hangingPunct="1"/>
              <a:t>41</a:t>
            </a:fld>
            <a:endParaRPr lang="en-US" altLang="zh-CN" sz="120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993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234637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charset="-122"/>
              </a:rPr>
              <a:t>在组合电路中介绍了全加器，全加器数据如何来呢？</a:t>
            </a:r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094A5B85-A398-4129-9F3B-2F6149DCA266}" type="slidenum">
              <a:rPr lang="en-US" altLang="zh-CN" sz="1200" smtClean="0"/>
              <a:pPr eaLnBrk="1" hangingPunct="1"/>
              <a:t>43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12324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64645CAD-0BEE-447E-9654-F75807B8681D}" type="slidenum">
              <a:rPr lang="en-US" altLang="zh-CN" sz="1200" smtClean="0"/>
              <a:pPr eaLnBrk="1" hangingPunct="1"/>
              <a:t>44</a:t>
            </a:fld>
            <a:endParaRPr lang="en-US" altLang="zh-CN" sz="1200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510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6A841F2-1D9D-4239-812F-C7876C6BF3FA}" type="slidenum">
              <a:rPr lang="en-US" altLang="zh-CN" sz="1200" smtClean="0"/>
              <a:pPr eaLnBrk="1" hangingPunct="1"/>
              <a:t>45</a:t>
            </a:fld>
            <a:endParaRPr lang="en-US" altLang="zh-CN" sz="12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6476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53E87A19-9EAE-4130-9D47-76A058A0DE61}" type="slidenum">
              <a:rPr lang="en-US" altLang="zh-CN" sz="1200" smtClean="0"/>
              <a:pPr eaLnBrk="1" hangingPunct="1"/>
              <a:t>46</a:t>
            </a:fld>
            <a:endParaRPr lang="en-US" altLang="zh-CN" sz="1200" smtClean="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2524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728995BC-53F1-446B-979A-DA1045669A4F}" type="slidenum">
              <a:rPr lang="en-US" altLang="zh-CN" sz="1200" smtClean="0"/>
              <a:pPr eaLnBrk="1" hangingPunct="1"/>
              <a:t>47</a:t>
            </a:fld>
            <a:endParaRPr lang="en-US" altLang="zh-CN" sz="1200" smtClean="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1517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B04F2B68-A99D-4951-AEDD-09B85D6CC53F}" type="slidenum">
              <a:rPr lang="en-US" altLang="zh-CN" sz="1200" smtClean="0"/>
              <a:pPr eaLnBrk="1" hangingPunct="1"/>
              <a:t>48</a:t>
            </a:fld>
            <a:endParaRPr lang="en-US" altLang="zh-CN" sz="1200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44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fld id="{ECBEAA57-5426-410D-B4A8-E4877812958B}" type="slidenum">
              <a:rPr lang="en-US" altLang="zh-CN" sz="1200" smtClean="0"/>
              <a:pPr eaLnBrk="1" hangingPunct="1"/>
              <a:t>49</a:t>
            </a:fld>
            <a:endParaRPr lang="en-US" altLang="zh-CN" sz="12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344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mtClean="0"/>
          </a:p>
        </p:txBody>
      </p:sp>
      <p:sp>
        <p:nvSpPr>
          <p:cNvPr id="2416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B80420-1720-42A6-82A0-A690BDEC013E}" type="slidenum">
              <a:rPr lang="en-US" altLang="zh-CN" sz="1200" smtClean="0"/>
              <a:pPr eaLnBrk="1" hangingPunct="1"/>
              <a:t>56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66910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78450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10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073784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11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87808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12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6068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256541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 smtClean="0"/>
              <a:t>输出</a:t>
            </a:r>
            <a:r>
              <a:rPr lang="en-US" altLang="zh-CN" dirty="0" smtClean="0"/>
              <a:t>y</a:t>
            </a:r>
            <a:r>
              <a:rPr lang="zh-CN" altLang="en-US" dirty="0" smtClean="0"/>
              <a:t>还是例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的结果，</a:t>
            </a:r>
            <a:r>
              <a:rPr lang="en-US" altLang="zh-CN" dirty="0" smtClean="0"/>
              <a:t>y=AB</a:t>
            </a:r>
            <a:endParaRPr lang="zh-CN" altLang="en-US" dirty="0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14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22274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mtClean="0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599835-6641-41C9-BF1D-0D076460BEC9}" type="slidenum">
              <a:rPr lang="en-US" altLang="zh-CN" sz="1200" smtClean="0"/>
              <a:pPr eaLnBrk="1" hangingPunct="1"/>
              <a:t>15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108631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163E97CD-29E6-4025-8BC8-D6133B63D5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28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ABA638-65EC-4806-9C78-AFEC109135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0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617538"/>
            <a:ext cx="1951038" cy="55149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617538"/>
            <a:ext cx="5700712" cy="55149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18D85-48B6-4AFD-A288-6661171993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8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Pr>
        <a:solidFill>
          <a:srgbClr val="CCE8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980728"/>
          </a:xfrm>
          <a:prstGeom prst="rect">
            <a:avLst/>
          </a:prstGeom>
          <a:solidFill>
            <a:srgbClr val="B3DB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576064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27CFC5-7FD8-49A5-BC14-6A12B5DF6A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72800"/>
            <a:ext cx="8928992" cy="835920"/>
          </a:xfrm>
        </p:spPr>
        <p:txBody>
          <a:bodyPr anchor="ctr"/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36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DF8BD-65F9-48C4-ABE9-2AD80F98D6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88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7B968-F9E1-4F99-A37F-C4C443537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154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22A96-5426-4C7C-942C-CE61393447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22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60F5B6-672A-4501-8AC2-B4A1B39B54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2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289EBD-6AF7-44A6-A834-9F066DF5B9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53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29FF83-66BB-458C-9D59-09AE05735E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43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5A6A30-9FD2-4429-832C-04911250CD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11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>
              <a:ea typeface="宋体" pitchFamily="2" charset="-122"/>
            </a:endParaRPr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617538"/>
            <a:ext cx="779303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0666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324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0" sz="1400">
                <a:ea typeface="宋体" pitchFamily="2" charset="-122"/>
              </a:defRPr>
            </a:lvl1pPr>
          </a:lstStyle>
          <a:p>
            <a:pPr>
              <a:defRPr/>
            </a:pPr>
            <a:fld id="{AB14573C-0731-4BCE-AF7E-858AF394AD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11" Type="http://schemas.openxmlformats.org/officeDocument/2006/relationships/image" Target="../media/image680.png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png"/><Relationship Id="rId11" Type="http://schemas.openxmlformats.org/officeDocument/2006/relationships/image" Target="../media/image680.png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771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7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761.png"/><Relationship Id="rId5" Type="http://schemas.openxmlformats.org/officeDocument/2006/relationships/image" Target="../media/image26.png"/><Relationship Id="rId10" Type="http://schemas.openxmlformats.org/officeDocument/2006/relationships/image" Target="../media/image710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2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0" Type="http://schemas.openxmlformats.org/officeDocument/2006/relationships/image" Target="../media/image4.png"/><Relationship Id="rId4" Type="http://schemas.openxmlformats.org/officeDocument/2006/relationships/image" Target="../media/image31.png"/><Relationship Id="rId9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3.jpeg"/><Relationship Id="rId7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4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800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57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59.jpe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3.jpeg"/><Relationship Id="rId7" Type="http://schemas.openxmlformats.org/officeDocument/2006/relationships/image" Target="../media/image117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0.png"/><Relationship Id="rId4" Type="http://schemas.openxmlformats.org/officeDocument/2006/relationships/image" Target="../media/image64.jpe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72.png"/><Relationship Id="rId7" Type="http://schemas.openxmlformats.org/officeDocument/2006/relationships/image" Target="../media/image71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1.png"/><Relationship Id="rId10" Type="http://schemas.openxmlformats.org/officeDocument/2006/relationships/image" Target="../media/image74.png"/><Relationship Id="rId4" Type="http://schemas.openxmlformats.org/officeDocument/2006/relationships/image" Target="../media/image681.png"/><Relationship Id="rId9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110.png"/><Relationship Id="rId4" Type="http://schemas.openxmlformats.org/officeDocument/2006/relationships/image" Target="../media/image8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40.png"/><Relationship Id="rId12" Type="http://schemas.openxmlformats.org/officeDocument/2006/relationships/image" Target="../media/image59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58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56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zh.wikipedia.org/w/index.php?title=File:1-bit_full-adder.svg&amp;page=1" TargetMode="External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0.png"/><Relationship Id="rId5" Type="http://schemas.openxmlformats.org/officeDocument/2006/relationships/image" Target="../media/image99.png"/><Relationship Id="rId10" Type="http://schemas.openxmlformats.org/officeDocument/2006/relationships/image" Target="../media/image102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8.png"/><Relationship Id="rId5" Type="http://schemas.openxmlformats.org/officeDocument/2006/relationships/image" Target="../media/image109.png"/><Relationship Id="rId4" Type="http://schemas.openxmlformats.org/officeDocument/2006/relationships/oleObject" Target="../embeddings/oleObject8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3" Type="http://schemas.openxmlformats.org/officeDocument/2006/relationships/image" Target="../media/image89.png"/><Relationship Id="rId7" Type="http://schemas.openxmlformats.org/officeDocument/2006/relationships/image" Target="../media/image62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4.jpeg"/><Relationship Id="rId4" Type="http://schemas.openxmlformats.org/officeDocument/2006/relationships/image" Target="../media/image14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8.png"/><Relationship Id="rId4" Type="http://schemas.openxmlformats.org/officeDocument/2006/relationships/image" Target="../media/image4.png"/><Relationship Id="rId9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23528" y="1124744"/>
            <a:ext cx="8674732" cy="1440160"/>
          </a:xfrm>
          <a:noFill/>
        </p:spPr>
        <p:txBody>
          <a:bodyPr/>
          <a:lstStyle/>
          <a:p>
            <a:pPr algn="ctr" eaLnBrk="1" hangingPunct="1"/>
            <a:r>
              <a:rPr lang="en-US" altLang="zh-CN" sz="3600" dirty="0"/>
              <a:t>Chapter 3</a:t>
            </a:r>
            <a:br>
              <a:rPr lang="en-US" altLang="zh-CN" sz="3600" dirty="0"/>
            </a:br>
            <a:r>
              <a:rPr lang="zh-CN" altLang="en-US" sz="3600" b="1" spc="600" dirty="0"/>
              <a:t>时序</a:t>
            </a:r>
            <a:r>
              <a:rPr lang="zh-CN" altLang="en-US" sz="3600" b="1" spc="600" dirty="0" smtClean="0"/>
              <a:t>逻辑设计</a:t>
            </a:r>
            <a:r>
              <a:rPr lang="en-US" altLang="zh-CN" sz="3600" dirty="0" smtClean="0"/>
              <a:t>-</a:t>
            </a:r>
            <a:r>
              <a:rPr lang="en-US" altLang="zh-CN" dirty="0" smtClean="0"/>
              <a:t>3</a:t>
            </a:r>
          </a:p>
        </p:txBody>
      </p:sp>
      <p:sp>
        <p:nvSpPr>
          <p:cNvPr id="7" name="矩形 6"/>
          <p:cNvSpPr/>
          <p:nvPr/>
        </p:nvSpPr>
        <p:spPr>
          <a:xfrm>
            <a:off x="2087221" y="119640"/>
            <a:ext cx="50405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b="1" spc="600" dirty="0"/>
              <a:t>数字逻辑 </a:t>
            </a:r>
            <a:r>
              <a:rPr lang="zh-CN" altLang="en-US" sz="3200" b="1" spc="600" dirty="0">
                <a:latin typeface="楷体" pitchFamily="49" charset="-122"/>
                <a:ea typeface="楷体" pitchFamily="49" charset="-122"/>
              </a:rPr>
              <a:t>与</a:t>
            </a:r>
            <a:r>
              <a:rPr lang="zh-CN" altLang="en-US" sz="3200" b="1" spc="600" dirty="0"/>
              <a:t> </a:t>
            </a:r>
            <a:r>
              <a:rPr lang="zh-CN" altLang="en-US" b="1" spc="600" dirty="0"/>
              <a:t>部件设计</a:t>
            </a:r>
            <a:r>
              <a:rPr lang="en-US" altLang="zh-CN" b="1" spc="600" dirty="0"/>
              <a:t/>
            </a:r>
            <a:br>
              <a:rPr lang="en-US" altLang="zh-CN" b="1" spc="600" dirty="0"/>
            </a:br>
            <a:r>
              <a:rPr lang="en-US" altLang="zh-CN" sz="2000" b="1" dirty="0"/>
              <a:t>Digital Logic </a:t>
            </a:r>
            <a:r>
              <a:rPr lang="en-US" altLang="zh-CN" sz="2800" dirty="0"/>
              <a:t>&amp;</a:t>
            </a:r>
            <a:r>
              <a:rPr lang="en-US" altLang="zh-CN" sz="2000" b="1" dirty="0"/>
              <a:t> Component Design</a:t>
            </a:r>
            <a:endParaRPr lang="zh-CN" altLang="en-US" sz="20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346" y="91310"/>
            <a:ext cx="1297150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l="26966" t="16884" r="40550" b="8369"/>
          <a:stretch/>
        </p:blipFill>
        <p:spPr>
          <a:xfrm>
            <a:off x="70805" y="52340"/>
            <a:ext cx="1404851" cy="2017877"/>
          </a:xfrm>
          <a:prstGeom prst="rect">
            <a:avLst/>
          </a:prstGeom>
        </p:spPr>
      </p:pic>
      <p:sp>
        <p:nvSpPr>
          <p:cNvPr id="1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6400978" y="6366384"/>
            <a:ext cx="2670790" cy="422401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0070C0"/>
                </a:solidFill>
              </a:rPr>
              <a:t>xgsun@fudan.edu.cn</a:t>
            </a:r>
          </a:p>
        </p:txBody>
      </p:sp>
      <p:pic>
        <p:nvPicPr>
          <p:cNvPr id="12" name="Picture 2" descr="C:\Users\Sam2013\Desktop\孙晓光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65708"/>
            <a:ext cx="1443098" cy="53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255" y="2564904"/>
            <a:ext cx="3275362" cy="408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204863"/>
            <a:ext cx="3275362" cy="4083924"/>
          </a:xfrm>
          <a:prstGeom prst="rect">
            <a:avLst/>
          </a:prstGeom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9807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376620" y="2204863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状态</a:t>
            </a:r>
            <a:r>
              <a:rPr lang="zh-CN" altLang="en-US" b="1" dirty="0"/>
              <a:t>表</a:t>
            </a:r>
            <a:endParaRPr lang="zh-CN" altLang="en-US" dirty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16886"/>
            <a:ext cx="3442126" cy="316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1370963" y="220486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状态图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6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13" y="1865356"/>
            <a:ext cx="2527547" cy="3151502"/>
          </a:xfrm>
          <a:prstGeom prst="rect">
            <a:avLst/>
          </a:prstGeom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83" y="1892658"/>
            <a:ext cx="15049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9003356" cy="83592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)-</a:t>
            </a:r>
            <a:r>
              <a:rPr lang="en-US" altLang="zh-CN" sz="3200" dirty="0" smtClean="0"/>
              <a:t>2</a:t>
            </a:r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504" y="980728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28184" y="148478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状态</a:t>
            </a:r>
            <a:r>
              <a:rPr lang="zh-CN" altLang="en-US" b="1" dirty="0"/>
              <a:t>表</a:t>
            </a:r>
            <a:endParaRPr lang="zh-CN" altLang="en-US" dirty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82407"/>
            <a:ext cx="3442126" cy="316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1628323" y="1821406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状态图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084168" y="4973106"/>
            <a:ext cx="2952328" cy="1840270"/>
            <a:chOff x="4427984" y="4973106"/>
            <a:chExt cx="2952328" cy="1840270"/>
          </a:xfrm>
        </p:grpSpPr>
        <p:grpSp>
          <p:nvGrpSpPr>
            <p:cNvPr id="6" name="组合 5"/>
            <p:cNvGrpSpPr/>
            <p:nvPr/>
          </p:nvGrpSpPr>
          <p:grpSpPr>
            <a:xfrm>
              <a:off x="4788024" y="4973106"/>
              <a:ext cx="2592288" cy="1840270"/>
              <a:chOff x="4716016" y="4973106"/>
              <a:chExt cx="2592288" cy="1840270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016" y="5316458"/>
                <a:ext cx="2592288" cy="14969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5634117" y="4973106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激励表</a:t>
                </a:r>
              </a:p>
            </p:txBody>
          </p:sp>
        </p:grpSp>
        <p:sp>
          <p:nvSpPr>
            <p:cNvPr id="7" name="右箭头 6"/>
            <p:cNvSpPr/>
            <p:nvPr/>
          </p:nvSpPr>
          <p:spPr bwMode="auto">
            <a:xfrm>
              <a:off x="4427984" y="5949280"/>
              <a:ext cx="288032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107504" y="5039469"/>
            <a:ext cx="2976384" cy="1773907"/>
            <a:chOff x="191460" y="5039469"/>
            <a:chExt cx="2976384" cy="1773907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8936015"/>
                </p:ext>
              </p:extLst>
            </p:nvPr>
          </p:nvGraphicFramePr>
          <p:xfrm>
            <a:off x="191460" y="5049150"/>
            <a:ext cx="2976384" cy="1764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259" name="位图图像" r:id="rId9" imgW="3871296" imgH="1988992" progId="PBrush">
                    <p:embed/>
                  </p:oleObj>
                </mc:Choice>
                <mc:Fallback>
                  <p:oleObj name="位图图像" r:id="rId9" imgW="3871296" imgH="1988992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460" y="5049150"/>
                          <a:ext cx="2976384" cy="176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195736" y="5039469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楷体" pitchFamily="49" charset="-122"/>
                  <a:ea typeface="楷体" pitchFamily="49" charset="-122"/>
                </a:rPr>
                <a:t>特征表</a:t>
              </a:r>
              <a:endParaRPr lang="zh-CN" altLang="en-US" sz="2000" b="1" dirty="0"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 bwMode="auto">
          <a:xfrm>
            <a:off x="4237360" y="2492896"/>
            <a:ext cx="396044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6505612" y="2492896"/>
            <a:ext cx="396044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444208" y="980728"/>
                <a:ext cx="2704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𝑱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980728"/>
                <a:ext cx="2704907" cy="400110"/>
              </a:xfrm>
              <a:prstGeom prst="rect">
                <a:avLst/>
              </a:prstGeom>
              <a:blipFill rotWithShape="1">
                <a:blip r:embed="rId11"/>
                <a:stretch>
                  <a:fillRect r="-90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81137"/>
              </p:ext>
            </p:extLst>
          </p:nvPr>
        </p:nvGraphicFramePr>
        <p:xfrm>
          <a:off x="3396208" y="3717032"/>
          <a:ext cx="2471936" cy="305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9728"/>
                <a:gridCol w="864096"/>
                <a:gridCol w="504056"/>
                <a:gridCol w="5040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Q(t)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Q</a:t>
                      </a:r>
                      <a:r>
                        <a:rPr lang="en-US" altLang="zh-CN" sz="1600" b="0" dirty="0" smtClean="0"/>
                        <a:t>(t+1)</a:t>
                      </a:r>
                      <a:endParaRPr lang="zh-CN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K</a:t>
                      </a:r>
                      <a:endParaRPr lang="zh-CN" altLang="en-US" sz="1800" dirty="0"/>
                    </a:p>
                  </a:txBody>
                  <a:tcPr/>
                </a:tc>
              </a:tr>
              <a:tr h="27723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229984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</a:tr>
              <a:tr h="25474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207496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</a:tr>
              <a:tr h="2322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0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</a:tr>
              <a:tr h="257016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</a:tr>
              <a:tr h="20976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1</a:t>
                      </a:r>
                      <a:endParaRPr lang="zh-CN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  <a:tr h="119256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31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61" y="1865356"/>
            <a:ext cx="2527547" cy="3151502"/>
          </a:xfrm>
          <a:prstGeom prst="rect">
            <a:avLst/>
          </a:prstGeom>
        </p:spPr>
      </p:pic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83" y="1892658"/>
            <a:ext cx="15049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9003356" cy="83592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)-</a:t>
            </a:r>
            <a:r>
              <a:rPr lang="en-US" altLang="zh-CN" sz="3200" dirty="0" smtClean="0"/>
              <a:t>2</a:t>
            </a:r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07504" y="980728"/>
            <a:ext cx="6120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228184" y="148478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状态</a:t>
            </a:r>
            <a:r>
              <a:rPr lang="zh-CN" altLang="en-US" b="1" dirty="0"/>
              <a:t>表</a:t>
            </a:r>
            <a:endParaRPr lang="zh-CN" altLang="en-US" dirty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82407"/>
            <a:ext cx="3442126" cy="316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1803011" y="1772816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状态图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4211960" y="4973106"/>
            <a:ext cx="2952328" cy="1840270"/>
            <a:chOff x="4427984" y="4973106"/>
            <a:chExt cx="2952328" cy="1840270"/>
          </a:xfrm>
        </p:grpSpPr>
        <p:grpSp>
          <p:nvGrpSpPr>
            <p:cNvPr id="6" name="组合 5"/>
            <p:cNvGrpSpPr/>
            <p:nvPr/>
          </p:nvGrpSpPr>
          <p:grpSpPr>
            <a:xfrm>
              <a:off x="4788024" y="4973106"/>
              <a:ext cx="2592288" cy="1840270"/>
              <a:chOff x="4716016" y="4973106"/>
              <a:chExt cx="2592288" cy="1840270"/>
            </a:xfrm>
          </p:grpSpPr>
          <p:pic>
            <p:nvPicPr>
              <p:cNvPr id="11" name="Picture 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6016" y="5316458"/>
                <a:ext cx="2592288" cy="14969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5634117" y="4973106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激励表</a:t>
                </a:r>
              </a:p>
            </p:txBody>
          </p:sp>
        </p:grpSp>
        <p:sp>
          <p:nvSpPr>
            <p:cNvPr id="7" name="右箭头 6"/>
            <p:cNvSpPr/>
            <p:nvPr/>
          </p:nvSpPr>
          <p:spPr bwMode="auto">
            <a:xfrm>
              <a:off x="4427984" y="5949280"/>
              <a:ext cx="288032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107504" y="5039469"/>
            <a:ext cx="2976384" cy="1773907"/>
            <a:chOff x="191460" y="5039469"/>
            <a:chExt cx="2976384" cy="1773907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04037107"/>
                </p:ext>
              </p:extLst>
            </p:nvPr>
          </p:nvGraphicFramePr>
          <p:xfrm>
            <a:off x="191460" y="5049150"/>
            <a:ext cx="2976384" cy="1764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7" name="位图图像" r:id="rId9" imgW="3871296" imgH="1988992" progId="PBrush">
                    <p:embed/>
                  </p:oleObj>
                </mc:Choice>
                <mc:Fallback>
                  <p:oleObj name="位图图像" r:id="rId9" imgW="3871296" imgH="1988992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1460" y="5049150"/>
                          <a:ext cx="2976384" cy="1764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2195736" y="5039469"/>
              <a:ext cx="9589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latin typeface="楷体" pitchFamily="49" charset="-122"/>
                  <a:ea typeface="楷体" pitchFamily="49" charset="-122"/>
                </a:rPr>
                <a:t>特征表</a:t>
              </a:r>
              <a:endParaRPr lang="zh-CN" altLang="en-US" sz="2000" b="1" dirty="0"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 bwMode="auto">
          <a:xfrm>
            <a:off x="4237360" y="2492896"/>
            <a:ext cx="396044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6505612" y="2492896"/>
            <a:ext cx="396044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444208" y="980728"/>
                <a:ext cx="27049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𝑱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980728"/>
                <a:ext cx="2704907" cy="400110"/>
              </a:xfrm>
              <a:prstGeom prst="rect">
                <a:avLst/>
              </a:prstGeom>
              <a:blipFill rotWithShape="1">
                <a:blip r:embed="rId11"/>
                <a:stretch>
                  <a:fillRect r="-90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7582079" y="1896090"/>
            <a:ext cx="1509981" cy="4341222"/>
            <a:chOff x="7582079" y="1896090"/>
            <a:chExt cx="1509981" cy="4341222"/>
          </a:xfrm>
        </p:grpSpPr>
        <p:grpSp>
          <p:nvGrpSpPr>
            <p:cNvPr id="25" name="组合 24"/>
            <p:cNvGrpSpPr/>
            <p:nvPr/>
          </p:nvGrpSpPr>
          <p:grpSpPr>
            <a:xfrm>
              <a:off x="7582079" y="1896090"/>
              <a:ext cx="1509981" cy="4341222"/>
              <a:chOff x="7582079" y="1896090"/>
              <a:chExt cx="1509981" cy="4341222"/>
            </a:xfrm>
          </p:grpSpPr>
          <p:pic>
            <p:nvPicPr>
              <p:cNvPr id="27" name="Picture 5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2079" y="1896090"/>
                <a:ext cx="1509981" cy="312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" name="圆角右箭头 29"/>
              <p:cNvSpPr/>
              <p:nvPr/>
            </p:nvSpPr>
            <p:spPr bwMode="auto">
              <a:xfrm rot="5400000" flipH="1">
                <a:off x="7607210" y="5209231"/>
                <a:ext cx="1002950" cy="1053211"/>
              </a:xfrm>
              <a:prstGeom prst="ben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26" name="圆角矩形 25"/>
            <p:cNvSpPr/>
            <p:nvPr/>
          </p:nvSpPr>
          <p:spPr bwMode="auto">
            <a:xfrm>
              <a:off x="7632340" y="2492896"/>
              <a:ext cx="612068" cy="2480210"/>
            </a:xfrm>
            <a:prstGeom prst="roundRect">
              <a:avLst/>
            </a:prstGeom>
            <a:solidFill>
              <a:srgbClr val="FFFF00">
                <a:alpha val="30196"/>
              </a:srgbClr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670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9003356" cy="83592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示例：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)-</a:t>
            </a:r>
            <a:r>
              <a:rPr lang="en-US" altLang="zh-CN" sz="3200" dirty="0" smtClean="0"/>
              <a:t>3</a:t>
            </a:r>
            <a:endParaRPr lang="en-US" altLang="zh-CN" dirty="0" smtClean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368" y="1006128"/>
            <a:ext cx="3325068" cy="305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873" y="1004302"/>
            <a:ext cx="1458631" cy="301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9" y="116632"/>
            <a:ext cx="255962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75570"/>
            <a:ext cx="25622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120"/>
            <a:ext cx="2466975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4509120"/>
            <a:ext cx="252412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85331" y="1676345"/>
                <a:ext cx="1389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5331" y="1676345"/>
                <a:ext cx="138967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48064" y="5055839"/>
                <a:ext cx="1123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055839"/>
                <a:ext cx="1123897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98899" y="3597373"/>
                <a:ext cx="1394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8899" y="3597373"/>
                <a:ext cx="1394677" cy="461665"/>
              </a:xfrm>
              <a:prstGeom prst="rect">
                <a:avLst/>
              </a:prstGeom>
              <a:blipFill rotWithShape="1">
                <a:blip r:embed="rId1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076056" y="5777259"/>
                <a:ext cx="38865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⊕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)′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5777259"/>
                <a:ext cx="3886577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5" name="圆角矩形 14"/>
          <p:cNvSpPr/>
          <p:nvPr/>
        </p:nvSpPr>
        <p:spPr bwMode="auto">
          <a:xfrm>
            <a:off x="7601125" y="1577094"/>
            <a:ext cx="396044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4327936" y="1575455"/>
            <a:ext cx="2161853" cy="2480210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9003356" cy="835920"/>
          </a:xfrm>
        </p:spPr>
        <p:txBody>
          <a:bodyPr/>
          <a:lstStyle/>
          <a:p>
            <a:pPr algn="l"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)-</a:t>
            </a:r>
            <a:r>
              <a:rPr lang="en-US" altLang="zh-CN" sz="3200" dirty="0" smtClean="0"/>
              <a:t>4</a:t>
            </a:r>
            <a:endParaRPr lang="en-US" altLang="zh-CN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179512" y="941819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64" y="1788395"/>
            <a:ext cx="6617740" cy="47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2523" y="4695611"/>
                <a:ext cx="1389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23" y="4695611"/>
                <a:ext cx="1389676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95651" y="5888885"/>
                <a:ext cx="11238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𝐽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1" y="5888885"/>
                <a:ext cx="112389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0515" y="5157192"/>
                <a:ext cx="1394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15" y="5157192"/>
                <a:ext cx="1394677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0515" y="6308159"/>
                <a:ext cx="21932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⊕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)′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15" y="6308159"/>
                <a:ext cx="2193293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01438" y="4293096"/>
            <a:ext cx="2047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A</a:t>
            </a:r>
            <a:r>
              <a:rPr lang="zh-CN" altLang="en-US" sz="2200" dirty="0" smtClean="0"/>
              <a:t>的输入方程：</a:t>
            </a:r>
            <a:endParaRPr lang="zh-CN" alt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401438" y="5589240"/>
            <a:ext cx="20441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B</a:t>
            </a:r>
            <a:r>
              <a:rPr lang="zh-CN" altLang="en-US" sz="2200" dirty="0" smtClean="0"/>
              <a:t>的输入方程：</a:t>
            </a:r>
            <a:endParaRPr lang="zh-CN" altLang="en-US" sz="2200" dirty="0"/>
          </a:p>
        </p:txBody>
      </p:sp>
      <p:sp>
        <p:nvSpPr>
          <p:cNvPr id="14" name="矩形 13"/>
          <p:cNvSpPr/>
          <p:nvPr/>
        </p:nvSpPr>
        <p:spPr>
          <a:xfrm>
            <a:off x="5580112" y="141277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逻辑图</a:t>
            </a:r>
            <a:endParaRPr lang="zh-CN" altLang="en-US" b="1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059" y="1788643"/>
            <a:ext cx="1995164" cy="24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 Sequence Detector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980728"/>
            <a:ext cx="6192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pic>
        <p:nvPicPr>
          <p:cNvPr id="13" name="Picture 4" descr="http://upload.wikimedia.org/wikipedia/commons/thumb/3/37/JK_Flip-flop_%28Simple%29_Symbol.svg/200px-JK_Flip-flop_%28Simple%29_Symbol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880" y="-52098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25396"/>
            <a:ext cx="3312368" cy="408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矩形 19"/>
          <p:cNvSpPr/>
          <p:nvPr/>
        </p:nvSpPr>
        <p:spPr>
          <a:xfrm>
            <a:off x="1370963" y="2204864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状态图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 rot="21111250">
            <a:off x="5865318" y="115435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采用卡诺图方法重做。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779912" y="1772816"/>
            <a:ext cx="5234518" cy="2325193"/>
            <a:chOff x="3779912" y="2159569"/>
            <a:chExt cx="5234518" cy="2325193"/>
          </a:xfrm>
        </p:grpSpPr>
        <p:pic>
          <p:nvPicPr>
            <p:cNvPr id="1044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636912"/>
              <a:ext cx="4610100" cy="18478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5528559" y="2159569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/>
                <a:t>状态表</a:t>
              </a:r>
              <a:endParaRPr lang="zh-CN" altLang="en-US" dirty="0"/>
            </a:p>
          </p:txBody>
        </p:sp>
        <p:sp>
          <p:nvSpPr>
            <p:cNvPr id="6" name="圆角矩形 5"/>
            <p:cNvSpPr/>
            <p:nvPr/>
          </p:nvSpPr>
          <p:spPr bwMode="auto">
            <a:xfrm>
              <a:off x="7849952" y="2636912"/>
              <a:ext cx="540060" cy="1847850"/>
            </a:xfrm>
            <a:prstGeom prst="roundRect">
              <a:avLst/>
            </a:prstGeom>
            <a:solidFill>
              <a:srgbClr val="FFFF00">
                <a:alpha val="30196"/>
              </a:srgbClr>
            </a:solidFill>
            <a:ln w="9525" cap="flat" cmpd="sng" algn="ctr">
              <a:solidFill>
                <a:srgbClr val="FF0000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460432" y="2924944"/>
              <a:ext cx="553998" cy="132343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dirty="0" smtClean="0"/>
                <a:t>重复去掉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84762" y="4149080"/>
            <a:ext cx="3591242" cy="2664296"/>
            <a:chOff x="4484762" y="4149080"/>
            <a:chExt cx="3591242" cy="2664296"/>
          </a:xfrm>
        </p:grpSpPr>
        <p:pic>
          <p:nvPicPr>
            <p:cNvPr id="104451" name="Picture 3" descr="C:\Users\Sam\AppData\Roaming\Tencent\Users\1850360580\QQ\WinTemp\RichOle\$M@_O@4HN]9$18YJ_N4J%Y8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762" y="4149080"/>
              <a:ext cx="320040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660232" y="5982379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/>
                <a:t>简化后的</a:t>
              </a:r>
              <a:endParaRPr lang="en-US" altLang="zh-CN" dirty="0" smtClean="0"/>
            </a:p>
            <a:p>
              <a:pPr algn="ctr"/>
              <a:r>
                <a:rPr lang="zh-CN" altLang="en-US" dirty="0" smtClean="0"/>
                <a:t>状态图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37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/>
              <a:t>A Sequence Detector (</a:t>
            </a:r>
            <a:r>
              <a:rPr lang="en-US" altLang="zh-CN" b="1" dirty="0">
                <a:solidFill>
                  <a:srgbClr val="FF0000"/>
                </a:solidFill>
              </a:rPr>
              <a:t>JK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5473" name="Picture 1" descr="C:\Users\Sam\AppData\Roaming\Tencent\Users\1850360580\QQ\WinTemp\RichOle\6`Y{P8I61CW6)(Z~]1_~TS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37719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\AppData\Roaming\Tencent\Users\1850360580\QQ\WinTemp\RichOle\$M@_O@4HN]9$18YJ_N4J%Y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32004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4" name="Picture 2" descr="C:\Users\Sam\AppData\Roaming\Tencent\Users\1850360580\QQ\WinTemp\RichOle\KZ2AW%2`STT3B4(7]C}C%W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71" y="4557067"/>
            <a:ext cx="26479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 bwMode="auto">
          <a:xfrm>
            <a:off x="3779912" y="1854472"/>
            <a:ext cx="50405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05475" name="Picture 3" descr="C:\Users\Sam\AppData\Roaming\Tencent\Users\1850360580\QQ\WinTemp\RichOle\@3H(H(5}0[]546EE}SNZXM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21" y="4557067"/>
            <a:ext cx="266700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Sam\AppData\Roaming\Tencent\Users\1850360580\QQ\WinTemp\RichOle\L45[%V]Y02548H]]{_DHH[M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21" y="4557068"/>
            <a:ext cx="2619375" cy="204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5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7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8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下箭头 10"/>
          <p:cNvSpPr/>
          <p:nvPr/>
        </p:nvSpPr>
        <p:spPr bwMode="auto">
          <a:xfrm>
            <a:off x="8172400" y="2708920"/>
            <a:ext cx="144016" cy="172819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79912" y="2708920"/>
            <a:ext cx="4105275" cy="1728192"/>
            <a:chOff x="3779912" y="2708920"/>
            <a:chExt cx="4105275" cy="1728192"/>
          </a:xfrm>
        </p:grpSpPr>
        <p:pic>
          <p:nvPicPr>
            <p:cNvPr id="105481" name="Picture 9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708920"/>
              <a:ext cx="4105275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482" name="Picture 10" descr="C:\Users\Sam\AppData\Roaming\Tencent\Users\1850360580\QQ\WinTemp\RichOle\L3E92K9U2W2PT2U4@]VX[F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257" y="3900752"/>
              <a:ext cx="866775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下箭头 11"/>
            <p:cNvSpPr/>
            <p:nvPr/>
          </p:nvSpPr>
          <p:spPr bwMode="auto">
            <a:xfrm flipV="1">
              <a:off x="6084168" y="3962996"/>
              <a:ext cx="332953" cy="474116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52400" y="3717032"/>
            <a:ext cx="3474272" cy="752475"/>
            <a:chOff x="152400" y="3717032"/>
            <a:chExt cx="3474272" cy="752475"/>
          </a:xfrm>
        </p:grpSpPr>
        <p:pic>
          <p:nvPicPr>
            <p:cNvPr id="105483" name="Picture 1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717032"/>
              <a:ext cx="2743200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右箭头 13"/>
            <p:cNvSpPr/>
            <p:nvPr/>
          </p:nvSpPr>
          <p:spPr bwMode="auto">
            <a:xfrm flipH="1">
              <a:off x="2987824" y="3789040"/>
              <a:ext cx="638848" cy="31003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88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/>
              <a:t>A Sequence Detector (</a:t>
            </a:r>
            <a:r>
              <a:rPr lang="en-US" altLang="zh-CN" b="1" dirty="0">
                <a:solidFill>
                  <a:srgbClr val="FF0000"/>
                </a:solidFill>
              </a:rPr>
              <a:t>JK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05473" name="Picture 1" descr="C:\Users\Sam\AppData\Roaming\Tencent\Users\1850360580\QQ\WinTemp\RichOle\6`Y{P8I61CW6)(Z~]1_~TS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980728"/>
            <a:ext cx="37719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Sam\AppData\Roaming\Tencent\Users\1850360580\QQ\WinTemp\RichOle\$M@_O@4HN]9$18YJ_N4J%Y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32004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右箭头 4"/>
          <p:cNvSpPr/>
          <p:nvPr/>
        </p:nvSpPr>
        <p:spPr bwMode="auto">
          <a:xfrm>
            <a:off x="3779912" y="1854472"/>
            <a:ext cx="504056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7" name="AutoShape 5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6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7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304800" y="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8" descr="C:\Users\Sam\AppData\Roaming\Tencent\Users\1850360580\QQ\WinTemp\RichOle\BPs1~O${}NQX}2}8U27_Y.jpg"/>
          <p:cNvSpPr>
            <a:spLocks noChangeAspect="1" noChangeArrowheads="1"/>
          </p:cNvSpPr>
          <p:nvPr/>
        </p:nvSpPr>
        <p:spPr bwMode="auto">
          <a:xfrm>
            <a:off x="457200" y="457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779912" y="2708920"/>
            <a:ext cx="4105275" cy="1525207"/>
            <a:chOff x="3779912" y="2708920"/>
            <a:chExt cx="4105275" cy="1525207"/>
          </a:xfrm>
        </p:grpSpPr>
        <p:pic>
          <p:nvPicPr>
            <p:cNvPr id="105481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2708920"/>
              <a:ext cx="4105275" cy="1181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482" name="Picture 10" descr="C:\Users\Sam\AppData\Roaming\Tencent\Users\1850360580\QQ\WinTemp\RichOle\L3E92K9U2W2PT2U4@]VX[F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3257" y="3900752"/>
              <a:ext cx="866775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152400" y="3717032"/>
            <a:ext cx="3474272" cy="752475"/>
            <a:chOff x="152400" y="3717032"/>
            <a:chExt cx="3474272" cy="752475"/>
          </a:xfrm>
        </p:grpSpPr>
        <p:pic>
          <p:nvPicPr>
            <p:cNvPr id="105483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3717032"/>
              <a:ext cx="2743200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右箭头 13"/>
            <p:cNvSpPr/>
            <p:nvPr/>
          </p:nvSpPr>
          <p:spPr bwMode="auto">
            <a:xfrm flipH="1">
              <a:off x="2987824" y="3789040"/>
              <a:ext cx="638848" cy="310034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pic>
        <p:nvPicPr>
          <p:cNvPr id="105484" name="Picture 12" descr="C:\Users\Sam\AppData\Roaming\Tencent\Users\1850360580\QQ\WinTemp\RichOle\`@MWV1%[Y27ESV_B@Q]B$4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584982"/>
            <a:ext cx="55911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0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7779220" cy="83592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例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b="1" dirty="0" smtClean="0"/>
              <a:t>使用</a:t>
            </a:r>
            <a:r>
              <a:rPr lang="en-US" altLang="zh-CN" b="1" dirty="0" smtClean="0">
                <a:solidFill>
                  <a:srgbClr val="FF0000"/>
                </a:solidFill>
              </a:rPr>
              <a:t>T</a:t>
            </a:r>
            <a:r>
              <a:rPr lang="zh-CN" altLang="en-US" b="1" dirty="0" smtClean="0"/>
              <a:t>触发器的设计</a:t>
            </a:r>
            <a:endParaRPr lang="en-US" altLang="zh-CN" b="1" dirty="0" smtClean="0"/>
          </a:p>
        </p:txBody>
      </p:sp>
      <p:pic>
        <p:nvPicPr>
          <p:cNvPr id="14" name="Picture 2" descr="http://upload.wikimedia.org/wikipedia/commons/thumb/a/a9/T-Type_Flip-flop.svg/200px-T-Type_Flip-flop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-4406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41986"/>
              </p:ext>
            </p:extLst>
          </p:nvPr>
        </p:nvGraphicFramePr>
        <p:xfrm>
          <a:off x="3124227" y="1831945"/>
          <a:ext cx="2652457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0" name="位图图像" r:id="rId5" imgW="4389500" imgH="1554615" progId="PBrush">
                  <p:embed/>
                </p:oleObj>
              </mc:Choice>
              <mc:Fallback>
                <p:oleObj name="位图图像" r:id="rId5" imgW="4389500" imgH="155461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27" y="1831945"/>
                        <a:ext cx="2652457" cy="14401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pSp>
        <p:nvGrpSpPr>
          <p:cNvPr id="7" name="组合 6"/>
          <p:cNvGrpSpPr/>
          <p:nvPr/>
        </p:nvGrpSpPr>
        <p:grpSpPr>
          <a:xfrm>
            <a:off x="3143680" y="3420582"/>
            <a:ext cx="2639355" cy="3320786"/>
            <a:chOff x="3491880" y="3420582"/>
            <a:chExt cx="2639355" cy="3320786"/>
          </a:xfrm>
        </p:grpSpPr>
        <p:grpSp>
          <p:nvGrpSpPr>
            <p:cNvPr id="5" name="组合 4"/>
            <p:cNvGrpSpPr/>
            <p:nvPr/>
          </p:nvGrpSpPr>
          <p:grpSpPr>
            <a:xfrm>
              <a:off x="3491880" y="4623519"/>
              <a:ext cx="2639355" cy="2117849"/>
              <a:chOff x="3491880" y="4623519"/>
              <a:chExt cx="2639355" cy="2117849"/>
            </a:xfrm>
          </p:grpSpPr>
          <p:pic>
            <p:nvPicPr>
              <p:cNvPr id="61443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1880" y="5088688"/>
                <a:ext cx="2639355" cy="1652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4184084" y="4623519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FF0000"/>
                    </a:solidFill>
                  </a:rPr>
                  <a:t>激励表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下箭头 5"/>
            <p:cNvSpPr/>
            <p:nvPr/>
          </p:nvSpPr>
          <p:spPr bwMode="auto">
            <a:xfrm>
              <a:off x="4499992" y="3420582"/>
              <a:ext cx="432048" cy="872514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56176" y="19563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三位二进制计数器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444208" y="908720"/>
                <a:ext cx="27209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𝑻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𝑻</m:t>
                          </m:r>
                        </m:e>
                        <m:sup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908720"/>
                <a:ext cx="2720938" cy="400110"/>
              </a:xfrm>
              <a:prstGeom prst="rect">
                <a:avLst/>
              </a:prstGeom>
              <a:blipFill rotWithShape="1">
                <a:blip r:embed="rId10"/>
                <a:stretch>
                  <a:fillRect r="-1121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73584" y="2448831"/>
            <a:ext cx="2962911" cy="29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6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56" y="1152920"/>
            <a:ext cx="3134470" cy="3156859"/>
          </a:xfrm>
          <a:prstGeom prst="rect">
            <a:avLst/>
          </a:prstGeom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0" y="4437112"/>
            <a:ext cx="8876216" cy="23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8067252" cy="835920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dirty="0" smtClean="0"/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zh-CN" altLang="en-US" b="1" dirty="0"/>
              <a:t>触发器的</a:t>
            </a:r>
            <a:r>
              <a:rPr lang="zh-CN" altLang="en-US" b="1" dirty="0" smtClean="0"/>
              <a:t>设计 </a:t>
            </a:r>
            <a:r>
              <a:rPr lang="en-US" altLang="zh-CN" sz="3200" dirty="0" smtClean="0"/>
              <a:t>-2</a:t>
            </a:r>
            <a:endParaRPr lang="en-US" altLang="zh-CN" dirty="0" smtClean="0"/>
          </a:p>
        </p:txBody>
      </p:sp>
      <p:pic>
        <p:nvPicPr>
          <p:cNvPr id="14" name="Picture 2" descr="http://upload.wikimedia.org/wikipedia/commons/thumb/a/a9/T-Type_Flip-flop.svg/200px-T-Type_Flip-flop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33" y="-4406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7" y="1844824"/>
            <a:ext cx="5819687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908" y="2096132"/>
            <a:ext cx="1487227" cy="1330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圆角矩形 9"/>
          <p:cNvSpPr/>
          <p:nvPr/>
        </p:nvSpPr>
        <p:spPr bwMode="auto">
          <a:xfrm>
            <a:off x="3851920" y="2132856"/>
            <a:ext cx="576064" cy="2300548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65225" y="2130276"/>
            <a:ext cx="546336" cy="2300548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2025462" y="2096132"/>
            <a:ext cx="546336" cy="2300548"/>
          </a:xfrm>
          <a:prstGeom prst="roundRect">
            <a:avLst/>
          </a:prstGeom>
          <a:solidFill>
            <a:srgbClr val="FFFF00">
              <a:alpha val="30196"/>
            </a:srgbClr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1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Chapter 3 :: </a:t>
            </a:r>
            <a:r>
              <a:rPr lang="en-US" altLang="zh-CN" dirty="0" smtClean="0"/>
              <a:t>Topics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29" y="944215"/>
            <a:ext cx="1732109" cy="4724400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9512" y="836712"/>
            <a:ext cx="6984776" cy="4814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dirty="0" smtClean="0">
                <a:solidFill>
                  <a:prstClr val="black"/>
                </a:solidFill>
                <a:latin typeface="Calibri"/>
              </a:rPr>
              <a:t>Introduction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基本存储单元：锁存器、</a:t>
            </a:r>
            <a:r>
              <a:rPr kumimoji="0" lang="zh-CN" altLang="en-US" b="1" dirty="0">
                <a:solidFill>
                  <a:prstClr val="black"/>
                </a:solidFill>
                <a:latin typeface="Calibri"/>
              </a:rPr>
              <a:t>触发</a:t>
            </a: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器     </a:t>
            </a:r>
            <a: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  <a:t/>
            </a:r>
            <a:b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</a:br>
            <a:r>
              <a:rPr kumimoji="0" lang="en-US" altLang="zh-CN" b="1" dirty="0" smtClean="0">
                <a:solidFill>
                  <a:prstClr val="black"/>
                </a:solidFill>
                <a:latin typeface="Calibri"/>
              </a:rPr>
              <a:t>                               </a:t>
            </a:r>
            <a:r>
              <a:rPr kumimoji="0" lang="en-US" b="1" dirty="0" smtClean="0">
                <a:solidFill>
                  <a:prstClr val="black"/>
                </a:solidFill>
                <a:latin typeface="Calibri"/>
              </a:rPr>
              <a:t>Latches,  Flip-Flops</a:t>
            </a: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同步时序逻辑设计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Synchronous </a:t>
            </a:r>
            <a:r>
              <a:rPr kumimoji="0" lang="en-US" altLang="zh-CN" sz="2800" dirty="0">
                <a:solidFill>
                  <a:prstClr val="black"/>
                </a:solidFill>
                <a:latin typeface="Calibri"/>
              </a:rPr>
              <a:t>Logic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Design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有限状态机 </a:t>
            </a:r>
            <a:r>
              <a:rPr kumimoji="0" lang="en-US" altLang="zh-CN" b="1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en-US" sz="2800" dirty="0" smtClean="0">
                <a:solidFill>
                  <a:prstClr val="black"/>
                </a:solidFill>
                <a:latin typeface="Calibri"/>
              </a:rPr>
              <a:t>Finite State Machines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时序逻辑的时序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Timing </a:t>
            </a:r>
            <a:r>
              <a:rPr kumimoji="0" lang="en-US" altLang="zh-CN" sz="2800" dirty="0">
                <a:solidFill>
                  <a:prstClr val="black"/>
                </a:solidFill>
                <a:latin typeface="Calibri"/>
              </a:rPr>
              <a:t>of Sequential </a:t>
            </a:r>
            <a:r>
              <a:rPr kumimoji="0" lang="en-US" altLang="zh-CN" sz="2800" dirty="0" smtClean="0">
                <a:solidFill>
                  <a:prstClr val="black"/>
                </a:solidFill>
                <a:latin typeface="Calibri"/>
              </a:rPr>
              <a:t>Logic</a:t>
            </a:r>
            <a:endParaRPr kumimoji="0" lang="en-US" dirty="0" smtClean="0">
              <a:solidFill>
                <a:prstClr val="black"/>
              </a:solidFill>
              <a:latin typeface="Calibri"/>
            </a:endParaRPr>
          </a:p>
          <a:p>
            <a:pPr fontAlgn="auto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zh-CN" altLang="en-US" b="1" dirty="0" smtClean="0">
                <a:solidFill>
                  <a:prstClr val="black"/>
                </a:solidFill>
                <a:latin typeface="Calibri"/>
              </a:rPr>
              <a:t>并行 </a:t>
            </a:r>
            <a:r>
              <a:rPr kumimoji="0" lang="en-US" sz="3000" dirty="0" smtClean="0">
                <a:solidFill>
                  <a:prstClr val="black"/>
                </a:solidFill>
                <a:latin typeface="Calibri"/>
              </a:rPr>
              <a:t>Parallelism</a:t>
            </a:r>
            <a:endParaRPr kumimoji="0" lang="en-GB" sz="30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71800" y="5589240"/>
            <a:ext cx="2140330" cy="58477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sz="3200" b="1" spc="600" dirty="0">
                <a:latin typeface="楷体" panose="02010609060101010101" pitchFamily="49" charset="-122"/>
                <a:ea typeface="楷体" panose="02010609060101010101" pitchFamily="49" charset="-122"/>
              </a:rPr>
              <a:t>设计过程</a:t>
            </a:r>
          </a:p>
        </p:txBody>
      </p:sp>
    </p:spTree>
    <p:extLst>
      <p:ext uri="{BB962C8B-B14F-4D97-AF65-F5344CB8AC3E}">
        <p14:creationId xmlns:p14="http://schemas.microsoft.com/office/powerpoint/2010/main" val="14955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0" y="4437112"/>
            <a:ext cx="8876216" cy="234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140" y="72800"/>
            <a:ext cx="8067252" cy="835920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zh-CN" altLang="en-US" b="1" dirty="0" smtClean="0"/>
              <a:t>使用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zh-CN" altLang="en-US" b="1" dirty="0"/>
              <a:t>触发器的</a:t>
            </a:r>
            <a:r>
              <a:rPr lang="zh-CN" altLang="en-US" b="1" dirty="0" smtClean="0"/>
              <a:t>设计 </a:t>
            </a:r>
            <a:r>
              <a:rPr lang="en-US" altLang="zh-CN" sz="3200" dirty="0" smtClean="0"/>
              <a:t>-3</a:t>
            </a:r>
            <a:endParaRPr lang="en-US" altLang="zh-CN" dirty="0" smtClean="0"/>
          </a:p>
        </p:txBody>
      </p:sp>
      <p:pic>
        <p:nvPicPr>
          <p:cNvPr id="14" name="Picture 2" descr="http://upload.wikimedia.org/wikipedia/commons/thumb/a/a9/T-Type_Flip-flop.svg/200px-T-Type_Flip-flop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33" y="-4406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04377"/>
            <a:ext cx="5688632" cy="224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60" y="1152920"/>
            <a:ext cx="2962911" cy="29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1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4"/>
                <a:ext cx="9036496" cy="9715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600" b="1" dirty="0" smtClean="0"/>
                  <a:t>分析</a:t>
                </a:r>
                <a:r>
                  <a:rPr lang="zh-CN" altLang="en-US" sz="2600" dirty="0" smtClean="0"/>
                  <a:t>：计数器是在时钟信号操作下，自动地依次从一个状态转为下一个状态，无输入变量，只有进位输出信号</a:t>
                </a:r>
                <a14:m>
                  <m:oMath xmlns:m="http://schemas.openxmlformats.org/officeDocument/2006/math">
                    <m:r>
                      <a:rPr lang="en-US" altLang="zh-CN" sz="2600" i="1" dirty="0" smtClean="0">
                        <a:latin typeface="Cambria Math"/>
                      </a:rPr>
                      <m:t>𝐶</m:t>
                    </m:r>
                    <m:r>
                      <a:rPr lang="en-US" altLang="zh-CN" sz="260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zh-CN" altLang="en-US" sz="2600" dirty="0" smtClean="0"/>
                  <a:t>。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4"/>
                <a:ext cx="9036496" cy="971536"/>
              </a:xfrm>
              <a:blipFill rotWithShape="1">
                <a:blip r:embed="rId2"/>
                <a:stretch>
                  <a:fillRect l="-1147" t="-5031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251520" y="2132856"/>
            <a:ext cx="3816424" cy="2974914"/>
            <a:chOff x="308880" y="2231508"/>
            <a:chExt cx="3816424" cy="2974914"/>
          </a:xfrm>
        </p:grpSpPr>
        <p:pic>
          <p:nvPicPr>
            <p:cNvPr id="96257" name="Picture 1" descr="C:\Users\Sam\AppData\Roaming\Tencent\Users\1850360580\QQ\WinTemp\RichOle\)T9~WRA7H$VM7AHL~I~3Q@J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80" y="2231508"/>
              <a:ext cx="3816424" cy="2974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355318" y="3488133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70C0"/>
                  </a:solidFill>
                  <a:latin typeface="楷体" pitchFamily="49" charset="-122"/>
                  <a:ea typeface="楷体" pitchFamily="49" charset="-122"/>
                </a:rPr>
                <a:t>状态转换图</a:t>
              </a:r>
              <a:endParaRPr lang="zh-CN" altLang="en-US" b="1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860032" y="2348880"/>
            <a:ext cx="28536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dirty="0" smtClean="0"/>
              <a:t>13</a:t>
            </a:r>
            <a:r>
              <a:rPr lang="zh-CN" altLang="en-US" dirty="0" smtClean="0"/>
              <a:t>个有效状态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已不能再化简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en-US" dirty="0" smtClean="0"/>
              <a:t>需选用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个触发器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50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96257" name="Picture 1" descr="C:\Users\Sam\AppData\Roaming\Tencent\Users\1850360580\QQ\WinTemp\RichOle\)T9~WRA7H$VM7AHL~I~3Q@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307"/>
            <a:ext cx="1949630" cy="15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8" name="Picture 2" descr="C:\Users\Sam\AppData\Roaming\Tencent\Users\1850360580\QQ\WinTemp\RichOle\PB2C31~8~8X1W[OB]KOH3$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881" y="1543050"/>
            <a:ext cx="7839075" cy="531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89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3948" y="4077072"/>
            <a:ext cx="7313028" cy="2686050"/>
            <a:chOff x="63948" y="4077072"/>
            <a:chExt cx="7313028" cy="2686050"/>
          </a:xfrm>
        </p:grpSpPr>
        <p:pic>
          <p:nvPicPr>
            <p:cNvPr id="98305" name="Picture 1" descr="C:\Users\Sam\AppData\Roaming\Tencent\Users\1850360580\QQ\WinTemp\RichOle\O}{~372Y{WVE(DPJA67ONU6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8" y="4077072"/>
              <a:ext cx="4800600" cy="2686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圆角右箭头 1"/>
            <p:cNvSpPr/>
            <p:nvPr/>
          </p:nvSpPr>
          <p:spPr bwMode="auto">
            <a:xfrm flipH="1" flipV="1">
              <a:off x="6008824" y="4561075"/>
              <a:ext cx="1368152" cy="864096"/>
            </a:xfrm>
            <a:prstGeom prst="ben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96257" name="Picture 1" descr="C:\Users\Sam\AppData\Roaming\Tencent\Users\1850360580\QQ\WinTemp\RichOle\)T9~WRA7H$VM7AHL~I~3Q@J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14" y="240974"/>
            <a:ext cx="2434165" cy="189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8" name="Picture 2" descr="C:\Users\Sam\AppData\Roaming\Tencent\Users\1850360580\QQ\WinTemp\RichOle\PB2C31~8~8X1W[OB]KOH3$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087" y="25758"/>
            <a:ext cx="6293942" cy="426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348880"/>
                <a:ext cx="266357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/>
                      </a:rPr>
                      <m:t>∵</m:t>
                    </m:r>
                  </m:oMath>
                </a14:m>
                <a:r>
                  <a:rPr lang="zh-CN" altLang="en-US" dirty="0" smtClean="0"/>
                  <a:t> 次态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  <m:sup>
                        <m:r>
                          <a:rPr lang="en-US" altLang="zh-CN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∗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∗</m:t>
                        </m:r>
                      </m:sup>
                    </m:sSubSup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zh-CN" altLang="en-US" dirty="0" smtClean="0"/>
                  <a:t>唯一地取决于现态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故可用卡诺图！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348880"/>
                <a:ext cx="2663575" cy="1569660"/>
              </a:xfrm>
              <a:prstGeom prst="rect">
                <a:avLst/>
              </a:prstGeom>
              <a:blipFill rotWithShape="0">
                <a:blip r:embed="rId6"/>
                <a:stretch>
                  <a:fillRect l="-3432" t="-4264"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215684" y="5714864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次态是现态的逻辑函数。</a:t>
            </a:r>
          </a:p>
        </p:txBody>
      </p:sp>
    </p:spTree>
    <p:extLst>
      <p:ext uri="{BB962C8B-B14F-4D97-AF65-F5344CB8AC3E}">
        <p14:creationId xmlns:p14="http://schemas.microsoft.com/office/powerpoint/2010/main" val="27697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98305" name="Picture 1" descr="C:\Users\Sam\AppData\Roaming\Tencent\Users\1850360580\QQ\WinTemp\RichOle\O}{~372Y{WVE(DPJA67ONU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30" y="16476"/>
            <a:ext cx="4178293" cy="278092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3" name="Picture 1" descr="C:\Users\Sam\AppData\Roaming\Tencent\Users\1850360580\QQ\WinTemp\RichOle\`XQWY}~SAFO(ZVD78M3)5C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740"/>
            <a:ext cx="26479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4" name="Picture 2" descr="C:\Users\Sam\AppData\Roaming\Tencent\Users\1850360580\QQ\WinTemp\RichOle\PTQ}J$PV1I)6`IVDR4H4_Y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63" y="1006486"/>
            <a:ext cx="26479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Sam\AppData\Roaming\Tencent\Users\1850360580\QQ\WinTemp\RichOle\{D3NI0BQ$$PTI(~}ONR8[A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89623"/>
            <a:ext cx="256222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Sam\AppData\Roaming\Tencent\Users\1850360580\QQ\WinTemp\RichOle\R5K_R9_8$T~@KTMU`JRPJDG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25527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Sam\AppData\Roaming\Tencent\Users\1850360580\QQ\WinTemp\RichOle\O7OD~E78@V@[2OMUWXQ(L`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183" y="3901777"/>
            <a:ext cx="25622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6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100353" name="Picture 1" descr="C:\Users\Sam\AppData\Roaming\Tencent\Users\1850360580\QQ\WinTemp\RichOle\`XQWY}~SAFO(ZVD78M3)5C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7740"/>
            <a:ext cx="26479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4" name="Picture 2" descr="C:\Users\Sam\AppData\Roaming\Tencent\Users\1850360580\QQ\WinTemp\RichOle\PTQ}J$PV1I)6`IVDR4H4_Y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63" y="1006486"/>
            <a:ext cx="26479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Sam\AppData\Roaming\Tencent\Users\1850360580\QQ\WinTemp\RichOle\{D3NI0BQ$$PTI(~}ONR8[A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54" y="3889623"/>
            <a:ext cx="256222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Sam\AppData\Roaming\Tencent\Users\1850360580\QQ\WinTemp\RichOle\R5K_R9_8$T~@KTMU`JRPJD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565" y="3861048"/>
            <a:ext cx="25527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Sam\AppData\Roaming\Tencent\Users\1850360580\QQ\WinTemp\RichOle\O7OD~E78@V@[2OMUWXQ(L`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03" y="3901777"/>
            <a:ext cx="2562225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7" name="Picture 1" descr="C:\Users\Sam\AppData\Roaming\Tencent\Users\1850360580\QQ\WinTemp\RichOle\SE{4[%@{C_AQ@PEK22H%DY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58" y="1574676"/>
            <a:ext cx="37528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8" name="Picture 2" descr="C:\Users\Sam\AppData\Roaming\Tencent\Users\1850360580\QQ\WinTemp\RichOle\OP}ZI{52(SW`O$9$CU8%{I9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70" y="2879601"/>
            <a:ext cx="104775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74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101377" name="Picture 1" descr="C:\Users\Sam\AppData\Roaming\Tencent\Users\1850360580\QQ\WinTemp\RichOle\SE{4[%@{C_AQ@PEK22H%DY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980727"/>
            <a:ext cx="4764777" cy="208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24128" y="1340768"/>
                <a:ext cx="2715808" cy="11272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若选用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𝑱𝑲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触发器，</a:t>
                </a:r>
                <a:endParaRPr lang="en-US" altLang="zh-CN" b="1" dirty="0" smtClean="0">
                  <a:solidFill>
                    <a:srgbClr val="FF0000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如何得到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𝑱</m:t>
                    </m:r>
                    <m:r>
                      <a:rPr lang="zh-CN" altLang="en-US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、</m:t>
                    </m:r>
                    <m:r>
                      <a:rPr lang="en-US" altLang="zh-CN" b="1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𝑲</m:t>
                    </m:r>
                  </m:oMath>
                </a14:m>
                <a:r>
                  <a:rPr lang="zh-CN" altLang="en-US" b="1" dirty="0" smtClean="0">
                    <a:solidFill>
                      <a:srgbClr val="FF0000"/>
                    </a:solidFill>
                  </a:rPr>
                  <a:t>？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340768"/>
                <a:ext cx="2715808" cy="1127296"/>
              </a:xfrm>
              <a:prstGeom prst="rect">
                <a:avLst/>
              </a:prstGeom>
              <a:blipFill rotWithShape="1">
                <a:blip r:embed="rId4"/>
                <a:stretch>
                  <a:fillRect l="-3363" r="-3139" b="-10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1171921" y="5157192"/>
            <a:ext cx="5128271" cy="1700808"/>
            <a:chOff x="1171921" y="5157192"/>
            <a:chExt cx="5128271" cy="1700808"/>
          </a:xfrm>
        </p:grpSpPr>
        <p:pic>
          <p:nvPicPr>
            <p:cNvPr id="102402" name="Picture 2" descr="C:\Users\Sam\AppData\Roaming\Tencent\Users\1850360580\QQ\WinTemp\RichOle\CB2Z(HZ(QQ7QPELKULWO[6G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558" y="5157192"/>
              <a:ext cx="4394634" cy="1700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右箭头 8"/>
            <p:cNvSpPr/>
            <p:nvPr/>
          </p:nvSpPr>
          <p:spPr bwMode="auto">
            <a:xfrm>
              <a:off x="1171921" y="5827576"/>
              <a:ext cx="504057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724128" y="980727"/>
                <a:ext cx="32067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𝑸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𝒕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)=</m:t>
                      </m:r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𝑱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𝑸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𝑲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>
                          <a:solidFill>
                            <a:srgbClr val="0070C0"/>
                          </a:solidFill>
                          <a:latin typeface="Cambria Math"/>
                        </a:rPr>
                        <m:t>𝑸</m:t>
                      </m:r>
                    </m:oMath>
                  </m:oMathPara>
                </a14:m>
                <a:endParaRPr lang="zh-CN" alt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980727"/>
                <a:ext cx="3206775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1331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35496" y="3086540"/>
            <a:ext cx="9144963" cy="2024402"/>
            <a:chOff x="35496" y="3086540"/>
            <a:chExt cx="9144963" cy="2024402"/>
          </a:xfrm>
        </p:grpSpPr>
        <p:pic>
          <p:nvPicPr>
            <p:cNvPr id="102401" name="Picture 1" descr="C:\Users\Sam\AppData\Roaming\Tencent\Users\1850360580\QQ\WinTemp\RichOle\5PXD8Q0EGW7_YS(@F`@7]]U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086540"/>
              <a:ext cx="7366907" cy="2024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右箭头 4"/>
            <p:cNvSpPr/>
            <p:nvPr/>
          </p:nvSpPr>
          <p:spPr bwMode="auto">
            <a:xfrm>
              <a:off x="35496" y="3933056"/>
              <a:ext cx="504057" cy="360040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312512" y="3477235"/>
                  <a:ext cx="1867947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dirty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zh-CN" dirty="0" smtClean="0"/>
                </a:p>
                <a:p>
                  <a:pPr algn="ctr"/>
                  <a:r>
                    <a:rPr lang="zh-CN" altLang="en-US" sz="2000" dirty="0" smtClean="0"/>
                    <a:t>删除该状态</a:t>
                  </a:r>
                  <a:r>
                    <a:rPr lang="en-US" altLang="zh-CN" sz="2000" dirty="0" smtClean="0"/>
                    <a:t>x</a:t>
                  </a:r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2512" y="3477235"/>
                  <a:ext cx="1867947" cy="76944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3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500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例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：</a:t>
            </a:r>
            <a:r>
              <a:rPr lang="zh-CN" altLang="en-US" sz="3200" b="1" dirty="0" smtClean="0"/>
              <a:t>设计一个带有进位输出的十三进制计数器</a:t>
            </a:r>
            <a:endParaRPr lang="zh-CN" altLang="en-US" sz="3200" b="1" dirty="0"/>
          </a:p>
        </p:txBody>
      </p:sp>
      <p:pic>
        <p:nvPicPr>
          <p:cNvPr id="102402" name="Picture 2" descr="C:\Users\Sam\AppData\Roaming\Tencent\Users\1850360580\QQ\WinTemp\RichOle\CB2Z(HZ(QQ7QPELKULWO[6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8760"/>
            <a:ext cx="4394634" cy="17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5" name="Picture 1" descr="C:\Users\Sam\AppData\Roaming\Tencent\Users\1850360580\QQ\WinTemp\RichOle\4MPTW8VBT@T)@VY5FAAFVJ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49080"/>
            <a:ext cx="85820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6" name="Picture 2" descr="C:\Users\Sam\AppData\Roaming\Tencent\Users\1850360580\QQ\WinTemp\RichOle\6RHYJE)9J79PNHH)4VL9Y9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82" y="895598"/>
            <a:ext cx="3402055" cy="318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9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611496"/>
          </a:xfrm>
        </p:spPr>
        <p:txBody>
          <a:bodyPr/>
          <a:lstStyle/>
          <a:p>
            <a:r>
              <a:rPr lang="zh-CN" altLang="en-US" sz="2400" dirty="0" smtClean="0"/>
              <a:t>用下降沿触发器的边沿</a:t>
            </a:r>
            <a:r>
              <a:rPr lang="en-US" altLang="zh-CN" sz="2400" dirty="0" smtClean="0"/>
              <a:t>JK</a:t>
            </a:r>
            <a:r>
              <a:rPr lang="zh-CN" altLang="en-US" sz="2400" dirty="0" smtClean="0"/>
              <a:t>触发器设计一个同步时序电路：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391296" y="1551303"/>
            <a:ext cx="26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lt"/>
              </a:rPr>
              <a:t>000 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</a:rPr>
              <a:t>→ 001 </a:t>
            </a:r>
            <a:r>
              <a:rPr lang="en-US" altLang="zh-CN" dirty="0">
                <a:latin typeface="+mn-lt"/>
                <a:ea typeface="宋体" panose="02010600030101010101" pitchFamily="2" charset="-122"/>
              </a:rPr>
              <a:t>→ </a:t>
            </a:r>
            <a:r>
              <a:rPr lang="en-US" altLang="zh-CN" dirty="0" smtClean="0">
                <a:latin typeface="+mn-lt"/>
                <a:ea typeface="宋体" panose="02010600030101010101" pitchFamily="2" charset="-122"/>
              </a:rPr>
              <a:t>011</a:t>
            </a:r>
          </a:p>
          <a:p>
            <a:r>
              <a:rPr lang="en-US" altLang="zh-CN" dirty="0" smtClean="0">
                <a:latin typeface="+mn-lt"/>
                <a:ea typeface="宋体" panose="02010600030101010101" pitchFamily="2" charset="-122"/>
              </a:rPr>
              <a:t>  ↑                   ↓</a:t>
            </a:r>
          </a:p>
          <a:p>
            <a:r>
              <a:rPr lang="en-US" altLang="zh-CN" dirty="0" smtClean="0">
                <a:latin typeface="+mn-lt"/>
                <a:ea typeface="宋体" panose="02010600030101010101" pitchFamily="2" charset="-122"/>
              </a:rPr>
              <a:t>100 ← 110 ← 111</a:t>
            </a:r>
            <a:endParaRPr lang="zh-CN" alt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881488" y="1017304"/>
                <a:ext cx="1215396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 baseline="-2500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i="1" baseline="-25000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baseline="-25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488" y="1017304"/>
                <a:ext cx="1215396" cy="453137"/>
              </a:xfrm>
              <a:prstGeom prst="rect">
                <a:avLst/>
              </a:prstGeom>
              <a:blipFill rotWithShape="0">
                <a:blip r:embed="rId2"/>
                <a:stretch>
                  <a:fillRect l="-503"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107504" y="1426028"/>
            <a:ext cx="8667846" cy="5442047"/>
            <a:chOff x="107504" y="1426028"/>
            <a:chExt cx="8667846" cy="544204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159" y="1486675"/>
              <a:ext cx="4399857" cy="192493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1640" y="4868468"/>
              <a:ext cx="5472608" cy="199960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79805" y="1426028"/>
              <a:ext cx="1475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/>
                <a:t>次态卡诺图</a:t>
              </a:r>
              <a:endParaRPr lang="zh-CN" alt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07504" y="3440387"/>
                  <a:ext cx="4563301" cy="424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3440387"/>
                  <a:ext cx="4563301" cy="42434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8571" b="-3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07504" y="3893508"/>
                  <a:ext cx="4563301" cy="4243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3893508"/>
                  <a:ext cx="4563301" cy="42434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20290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07504" y="4377686"/>
                  <a:ext cx="4868577" cy="426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+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04" y="4377686"/>
                  <a:ext cx="4868577" cy="42665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8571" b="-3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6203152" y="3418151"/>
                  <a:ext cx="25453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152" y="3418151"/>
                  <a:ext cx="254531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878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6203152" y="3900096"/>
                  <a:ext cx="25453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3152" y="3900096"/>
                  <a:ext cx="254531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878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6141488" y="4355139"/>
                  <a:ext cx="263386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488" y="4355139"/>
                  <a:ext cx="2633862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55" t="-1639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右箭头 16"/>
            <p:cNvSpPr/>
            <p:nvPr/>
          </p:nvSpPr>
          <p:spPr bwMode="auto">
            <a:xfrm>
              <a:off x="5286332" y="3573016"/>
              <a:ext cx="504056" cy="13492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8" name="右箭头 17"/>
            <p:cNvSpPr/>
            <p:nvPr/>
          </p:nvSpPr>
          <p:spPr bwMode="auto">
            <a:xfrm>
              <a:off x="5292080" y="4040661"/>
              <a:ext cx="504056" cy="13492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  <p:sp>
          <p:nvSpPr>
            <p:cNvPr id="19" name="右箭头 18"/>
            <p:cNvSpPr/>
            <p:nvPr/>
          </p:nvSpPr>
          <p:spPr bwMode="auto">
            <a:xfrm>
              <a:off x="5292080" y="4544717"/>
              <a:ext cx="504056" cy="134923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43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有限状态机实例：交通控制系统设计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" y="980728"/>
            <a:ext cx="4000500" cy="35147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283968" y="991886"/>
                <a:ext cx="4670189" cy="1532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 smtClean="0"/>
                  <a:t>: </a:t>
                </a:r>
                <a:r>
                  <a:rPr lang="zh-CN" altLang="en-US" dirty="0" smtClean="0"/>
                  <a:t>两个交通传感器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输入</a:t>
                </a:r>
                <a:r>
                  <a:rPr lang="en-US" altLang="zh-CN" dirty="0" smtClean="0"/>
                  <a:t>)</a:t>
                </a:r>
                <a:br>
                  <a:rPr lang="en-US" altLang="zh-CN" dirty="0" smtClean="0"/>
                </a:br>
                <a:r>
                  <a:rPr lang="en-US" altLang="zh-CN" dirty="0" smtClean="0"/>
                  <a:t>True</a:t>
                </a:r>
                <a:r>
                  <a:rPr lang="zh-CN" altLang="en-US" dirty="0" smtClean="0"/>
                  <a:t>为有人，</a:t>
                </a:r>
                <a:r>
                  <a:rPr lang="en-US" altLang="zh-CN" dirty="0" smtClean="0"/>
                  <a:t>False</a:t>
                </a:r>
                <a:r>
                  <a:rPr lang="zh-CN" altLang="en-US" dirty="0" smtClean="0"/>
                  <a:t>为没人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dirty="0"/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/>
                  <a:t>: </a:t>
                </a:r>
                <a:r>
                  <a:rPr lang="zh-CN" altLang="en-US" dirty="0"/>
                  <a:t>两个</a:t>
                </a:r>
                <a:r>
                  <a:rPr lang="zh-CN" altLang="en-US" dirty="0" smtClean="0"/>
                  <a:t>交通灯     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输出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991886"/>
                <a:ext cx="4670189" cy="1532727"/>
              </a:xfrm>
              <a:prstGeom prst="rect">
                <a:avLst/>
              </a:prstGeom>
              <a:blipFill rotWithShape="0">
                <a:blip r:embed="rId3"/>
                <a:stretch>
                  <a:fillRect l="-1828" t="-398" r="-783" b="-47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48" y="4866326"/>
            <a:ext cx="2456640" cy="18995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992" y="2579430"/>
            <a:ext cx="4036075" cy="402735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36125" y="4462330"/>
            <a:ext cx="20313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/>
              <a:t>时钟周期为</a:t>
            </a:r>
            <a:r>
              <a:rPr lang="en-US" altLang="zh-CN" sz="2200" dirty="0" smtClean="0"/>
              <a:t>5</a:t>
            </a:r>
            <a:r>
              <a:rPr lang="zh-CN" altLang="en-US" sz="2200" dirty="0" smtClean="0"/>
              <a:t>秒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7787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79512" y="980728"/>
            <a:ext cx="8905752" cy="5544616"/>
          </a:xfrm>
        </p:spPr>
        <p:txBody>
          <a:bodyPr/>
          <a:lstStyle/>
          <a:p>
            <a:r>
              <a:rPr lang="zh-CN" altLang="en-US" sz="2800" b="1" dirty="0" smtClean="0"/>
              <a:t>设计</a:t>
            </a:r>
            <a:r>
              <a:rPr lang="zh-CN" altLang="en-US" sz="2800" dirty="0" smtClean="0"/>
              <a:t>：实现预定功能的</a:t>
            </a:r>
            <a:r>
              <a:rPr lang="zh-CN" altLang="en-US" sz="2800" b="1" dirty="0" smtClean="0"/>
              <a:t>硬件电路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b="1" dirty="0" smtClean="0"/>
              <a:t>综合</a:t>
            </a:r>
            <a:r>
              <a:rPr lang="zh-CN" altLang="en-US" sz="2800" dirty="0" smtClean="0"/>
              <a:t>：使用自动工具</a:t>
            </a:r>
            <a:r>
              <a:rPr lang="en-US" altLang="zh-CN" sz="2800" dirty="0" smtClean="0"/>
              <a:t>(EDA)</a:t>
            </a:r>
            <a:r>
              <a:rPr lang="zh-CN" altLang="en-US" sz="2800" dirty="0" smtClean="0"/>
              <a:t>软件完成设计的过程。</a:t>
            </a:r>
            <a:endParaRPr lang="en-US" altLang="zh-CN" sz="2800" dirty="0" smtClean="0"/>
          </a:p>
          <a:p>
            <a:endParaRPr lang="en-US" altLang="zh-CN" sz="14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u="wavyHeavy" dirty="0" smtClean="0"/>
              <a:t>理解所要求的</a:t>
            </a:r>
            <a:r>
              <a:rPr lang="zh-CN" altLang="en-US" sz="2800" b="1" u="wavyHeavy" dirty="0" smtClean="0">
                <a:solidFill>
                  <a:srgbClr val="FF0000"/>
                </a:solidFill>
              </a:rPr>
              <a:t>功能描述和指标</a:t>
            </a:r>
            <a:r>
              <a:rPr lang="zh-CN" altLang="en-US" sz="2800" u="wavyHeavy" dirty="0" smtClean="0"/>
              <a:t>，画出电路的</a:t>
            </a:r>
            <a:r>
              <a:rPr lang="zh-CN" altLang="en-US" sz="2800" b="1" u="wavyHeavy" dirty="0" smtClean="0"/>
              <a:t>状态图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如果有必要，</a:t>
            </a:r>
            <a:r>
              <a:rPr lang="zh-CN" altLang="en-US" sz="2800" b="1" dirty="0" smtClean="0"/>
              <a:t>简化状态</a:t>
            </a:r>
            <a:r>
              <a:rPr lang="zh-CN" altLang="en-US" sz="2800" dirty="0" smtClean="0"/>
              <a:t>的数目。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dirty="0" smtClean="0"/>
              <a:t>为</a:t>
            </a:r>
            <a:r>
              <a:rPr lang="zh-CN" altLang="en-US" sz="2800" b="1" dirty="0" smtClean="0"/>
              <a:t>状态分配</a:t>
            </a:r>
            <a:r>
              <a:rPr lang="zh-CN" altLang="en-US" sz="2800" dirty="0" smtClean="0"/>
              <a:t>二进制数值（状态编码）。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dirty="0"/>
              <a:t>画</a:t>
            </a:r>
            <a:r>
              <a:rPr lang="zh-CN" altLang="en-US" sz="2800" dirty="0" smtClean="0"/>
              <a:t>出二进制编码</a:t>
            </a:r>
            <a:r>
              <a:rPr lang="zh-CN" altLang="en-US" sz="2800" b="1" dirty="0" smtClean="0"/>
              <a:t>状态表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b="1" dirty="0" smtClean="0"/>
              <a:t>选择触发器</a:t>
            </a:r>
            <a:r>
              <a:rPr lang="zh-CN" altLang="en-US" sz="2800" dirty="0" smtClean="0"/>
              <a:t>类型。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dirty="0"/>
              <a:t>求</a:t>
            </a:r>
            <a:r>
              <a:rPr lang="zh-CN" altLang="en-US" sz="2800" dirty="0" smtClean="0"/>
              <a:t>出最简单的触发器</a:t>
            </a:r>
            <a:r>
              <a:rPr lang="zh-CN" altLang="en-US" sz="2800" b="1" dirty="0" smtClean="0"/>
              <a:t>输入方程</a:t>
            </a:r>
            <a:r>
              <a:rPr lang="zh-CN" altLang="en-US" sz="2800" dirty="0" smtClean="0"/>
              <a:t>和</a:t>
            </a:r>
            <a:r>
              <a:rPr lang="zh-CN" altLang="en-US" sz="2800" b="1" dirty="0" smtClean="0"/>
              <a:t>输出方程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514350" indent="-514350">
              <a:lnSpc>
                <a:spcPct val="120000"/>
              </a:lnSpc>
              <a:buSzPct val="100000"/>
              <a:buFont typeface="+mj-ea"/>
              <a:buAutoNum type="circleNumDbPlain"/>
            </a:pPr>
            <a:r>
              <a:rPr lang="zh-CN" altLang="en-US" sz="2800" dirty="0"/>
              <a:t>画</a:t>
            </a:r>
            <a:r>
              <a:rPr lang="zh-CN" altLang="en-US" sz="2800" dirty="0" smtClean="0"/>
              <a:t>出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逻辑图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布尔方程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同步时序电路的</a:t>
            </a:r>
            <a:r>
              <a:rPr lang="zh-CN" altLang="en-US" b="1" dirty="0" smtClean="0">
                <a:solidFill>
                  <a:srgbClr val="FF0000"/>
                </a:solidFill>
              </a:rPr>
              <a:t>设计过程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63888" y="4581128"/>
            <a:ext cx="4824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 smtClean="0">
                <a:solidFill>
                  <a:srgbClr val="0070C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一旦触发器类型和数目确定后，就从时序电路问题转化成了组合电路问题。</a:t>
            </a:r>
            <a:endParaRPr lang="zh-CN" altLang="en-US" sz="2200" b="1" dirty="0">
              <a:solidFill>
                <a:srgbClr val="0070C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7" name="Picture 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2936"/>
            <a:ext cx="1082984" cy="1335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455" y="5373216"/>
            <a:ext cx="1569041" cy="112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右弧形箭头 4"/>
          <p:cNvSpPr/>
          <p:nvPr/>
        </p:nvSpPr>
        <p:spPr bwMode="auto">
          <a:xfrm>
            <a:off x="8679320" y="3789040"/>
            <a:ext cx="357176" cy="1561529"/>
          </a:xfrm>
          <a:prstGeom prst="curved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55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有限状态机实例：交通控制系统设计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" y="1052736"/>
            <a:ext cx="3608193" cy="3600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150" y="1017053"/>
            <a:ext cx="4263346" cy="3695433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 bwMode="auto">
          <a:xfrm>
            <a:off x="3961019" y="2720432"/>
            <a:ext cx="576064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4" y="4820819"/>
            <a:ext cx="2217205" cy="195813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51" y="4820819"/>
            <a:ext cx="2686445" cy="19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有限状态机实例：交通控制系统设计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" y="1010791"/>
            <a:ext cx="4572249" cy="29942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309" y="1019180"/>
            <a:ext cx="4402568" cy="2985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40710" y="4128958"/>
                <a:ext cx="4015266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0" y="4128958"/>
                <a:ext cx="4015266" cy="370101"/>
              </a:xfrm>
              <a:prstGeom prst="rect">
                <a:avLst/>
              </a:prstGeom>
              <a:blipFill rotWithShape="0">
                <a:blip r:embed="rId4"/>
                <a:stretch>
                  <a:fillRect l="-1821" r="-152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340710" y="4715083"/>
                <a:ext cx="3158493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10" y="4715083"/>
                <a:ext cx="3158493" cy="370101"/>
              </a:xfrm>
              <a:prstGeom prst="rect">
                <a:avLst/>
              </a:prstGeom>
              <a:blipFill rotWithShape="0">
                <a:blip r:embed="rId5"/>
                <a:stretch>
                  <a:fillRect l="-1931" b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405395" y="5641126"/>
                <a:ext cx="18965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" y="5641126"/>
                <a:ext cx="189654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537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405395" y="6227251"/>
                <a:ext cx="3158493" cy="370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395" y="6227251"/>
                <a:ext cx="3158493" cy="370101"/>
              </a:xfrm>
              <a:prstGeom prst="rect">
                <a:avLst/>
              </a:prstGeom>
              <a:blipFill rotWithShape="0">
                <a:blip r:embed="rId7"/>
                <a:stretch>
                  <a:fillRect l="-1931" t="-1667" b="-1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左大括号 8"/>
          <p:cNvSpPr/>
          <p:nvPr/>
        </p:nvSpPr>
        <p:spPr bwMode="auto">
          <a:xfrm>
            <a:off x="134728" y="4272974"/>
            <a:ext cx="205982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6" name="左大括号 15"/>
          <p:cNvSpPr/>
          <p:nvPr/>
        </p:nvSpPr>
        <p:spPr bwMode="auto">
          <a:xfrm>
            <a:off x="126904" y="5810705"/>
            <a:ext cx="205982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940152" y="4175305"/>
                <a:ext cx="14063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175305"/>
                <a:ext cx="1406346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940152" y="4766573"/>
                <a:ext cx="1698927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766573"/>
                <a:ext cx="1698927" cy="462434"/>
              </a:xfrm>
              <a:prstGeom prst="rect">
                <a:avLst/>
              </a:prstGeom>
              <a:blipFill rotWithShape="0">
                <a:blip r:embed="rId9"/>
                <a:stretch>
                  <a:fillRect r="-5018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905840" y="5411130"/>
                <a:ext cx="14248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840" y="5411130"/>
                <a:ext cx="1424877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25641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905840" y="6002398"/>
                <a:ext cx="1717458" cy="462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840" y="6002398"/>
                <a:ext cx="1717458" cy="462434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下箭头 21"/>
          <p:cNvSpPr/>
          <p:nvPr/>
        </p:nvSpPr>
        <p:spPr bwMode="auto">
          <a:xfrm>
            <a:off x="1618995" y="5266272"/>
            <a:ext cx="273737" cy="324417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有限状态机实例：交通控制系统设计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866110"/>
            <a:ext cx="6056784" cy="59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5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2504735"/>
            <a:ext cx="8928992" cy="381642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 smtClean="0"/>
              <a:t>Registers	</a:t>
            </a:r>
            <a:r>
              <a:rPr lang="zh-CN" altLang="en-US" sz="2400" b="1" dirty="0" smtClean="0"/>
              <a:t>寄存器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/>
              <a:t>Shift Registers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移位</a:t>
            </a:r>
            <a:r>
              <a:rPr lang="zh-CN" altLang="en-US" sz="2400" dirty="0" smtClean="0"/>
              <a:t>寄存器</a:t>
            </a:r>
            <a:endParaRPr lang="en-US" altLang="zh-CN" sz="2400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/>
              <a:t>Synchronous Counters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同步</a:t>
            </a:r>
            <a:r>
              <a:rPr lang="zh-CN" altLang="en-US" sz="2400" b="1" dirty="0" smtClean="0"/>
              <a:t>计数器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/>
              <a:t>Ripple Counters	</a:t>
            </a:r>
            <a:r>
              <a:rPr lang="zh-CN" altLang="en-US" sz="2400" b="1" dirty="0">
                <a:solidFill>
                  <a:srgbClr val="FF0000"/>
                </a:solidFill>
              </a:rPr>
              <a:t>行波</a:t>
            </a:r>
            <a:r>
              <a:rPr lang="zh-CN" altLang="en-US" sz="2400" b="1" dirty="0" smtClean="0"/>
              <a:t>计数器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/>
              <a:t>Other Counters	</a:t>
            </a:r>
            <a:r>
              <a:rPr lang="zh-CN" altLang="en-US" sz="2400" dirty="0" smtClean="0"/>
              <a:t>其他</a:t>
            </a:r>
            <a:r>
              <a:rPr lang="zh-CN" altLang="en-US" sz="2400" b="1" dirty="0" smtClean="0"/>
              <a:t>计数器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/>
              <a:t>HDL for Registers and Counters	</a:t>
            </a:r>
            <a:r>
              <a:rPr lang="zh-CN" altLang="en-US" sz="2400" dirty="0" smtClean="0"/>
              <a:t>用</a:t>
            </a:r>
            <a:r>
              <a:rPr lang="en-US" altLang="zh-CN" sz="2400" dirty="0" smtClean="0"/>
              <a:t>HDL</a:t>
            </a:r>
            <a:r>
              <a:rPr lang="zh-CN" altLang="en-US" sz="2400" dirty="0" smtClean="0"/>
              <a:t>描述寄存器和计数器</a:t>
            </a:r>
            <a:endParaRPr lang="en-US" altLang="zh-CN" sz="2400" dirty="0" smtClean="0"/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9561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2123728" y="1052736"/>
            <a:ext cx="5043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Registers </a:t>
            </a:r>
            <a:r>
              <a:rPr lang="en-US" altLang="zh-CN" sz="3200" dirty="0"/>
              <a:t>and</a:t>
            </a:r>
            <a:r>
              <a:rPr lang="en-US" altLang="zh-CN" sz="3200" b="1" dirty="0"/>
              <a:t> Counters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b="1" dirty="0"/>
              <a:t>寄存器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  和   </a:t>
            </a:r>
            <a:r>
              <a:rPr lang="zh-CN" altLang="en-US" sz="3200" b="1" dirty="0"/>
              <a:t>计数器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617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寄存器</a:t>
            </a:r>
            <a:endParaRPr lang="zh-CN" altLang="en-US" b="1" dirty="0"/>
          </a:p>
        </p:txBody>
      </p:sp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69" y="1700808"/>
            <a:ext cx="1781943" cy="2324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496" y="908720"/>
            <a:ext cx="2092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位寄存器</a:t>
            </a:r>
            <a:endParaRPr lang="en-US" altLang="zh-CN" sz="2600" b="1" dirty="0" smtClean="0"/>
          </a:p>
          <a:p>
            <a:pPr algn="ctr"/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</a:rPr>
              <a:t>带并行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预置端</a:t>
            </a:r>
            <a:r>
              <a:rPr lang="en-US" altLang="zh-CN" sz="22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43773"/>
            <a:ext cx="2545990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771800" y="999614"/>
            <a:ext cx="2406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移位</a:t>
            </a:r>
            <a:r>
              <a:rPr lang="zh-CN" altLang="en-US" sz="2600" b="1" dirty="0" smtClean="0"/>
              <a:t>寄存器</a:t>
            </a:r>
            <a:endParaRPr lang="en-US" altLang="zh-CN" sz="2600" b="1" dirty="0" smtClean="0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17" y="1628800"/>
            <a:ext cx="3733487" cy="23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084168" y="1019637"/>
            <a:ext cx="2406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00" b="1" dirty="0" smtClean="0"/>
              <a:t>4</a:t>
            </a:r>
            <a:r>
              <a:rPr lang="zh-CN" altLang="en-US" sz="2600" b="1" dirty="0" smtClean="0"/>
              <a:t>位</a:t>
            </a:r>
            <a:r>
              <a:rPr lang="zh-CN" altLang="en-US" sz="2600" b="1" dirty="0" smtClean="0">
                <a:solidFill>
                  <a:srgbClr val="FF0000"/>
                </a:solidFill>
              </a:rPr>
              <a:t>通用</a:t>
            </a:r>
            <a:r>
              <a:rPr lang="zh-CN" altLang="en-US" sz="2600" b="1" dirty="0" smtClean="0"/>
              <a:t>寄存器</a:t>
            </a:r>
            <a:endParaRPr lang="en-US" altLang="zh-CN" sz="2600" b="1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496" y="5013176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二进制</a:t>
            </a:r>
            <a:r>
              <a:rPr lang="zh-CN" altLang="en-US" b="1" dirty="0" smtClean="0">
                <a:solidFill>
                  <a:srgbClr val="FF0000"/>
                </a:solidFill>
              </a:rPr>
              <a:t>行波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14418" y="5517232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/>
              <a:t>BCD</a:t>
            </a:r>
            <a:r>
              <a:rPr lang="zh-CN" altLang="en-US" b="1" dirty="0" smtClean="0">
                <a:solidFill>
                  <a:srgbClr val="FF0000"/>
                </a:solidFill>
              </a:rPr>
              <a:t>行波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127324" y="5487615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/>
              <a:t>BCD</a:t>
            </a:r>
            <a:r>
              <a:rPr lang="zh-CN" altLang="en-US" b="1" dirty="0" smtClean="0">
                <a:solidFill>
                  <a:srgbClr val="FF0000"/>
                </a:solidFill>
              </a:rPr>
              <a:t>同步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48401" y="4983559"/>
            <a:ext cx="2659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二进制</a:t>
            </a:r>
            <a:r>
              <a:rPr lang="zh-CN" altLang="en-US" b="1" dirty="0" smtClean="0">
                <a:solidFill>
                  <a:srgbClr val="FF0000"/>
                </a:solidFill>
              </a:rPr>
              <a:t>同步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923397" y="4983559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/>
              <a:t>带</a:t>
            </a:r>
            <a:r>
              <a:rPr lang="zh-CN" altLang="en-US" b="1" dirty="0" smtClean="0">
                <a:solidFill>
                  <a:srgbClr val="FF0000"/>
                </a:solidFill>
              </a:rPr>
              <a:t>无效状态</a:t>
            </a:r>
            <a:r>
              <a:rPr lang="zh-CN" altLang="en-US" b="1" dirty="0" smtClean="0"/>
              <a:t>的计数器</a:t>
            </a:r>
            <a:endParaRPr lang="en-US" altLang="zh-CN" b="1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7160916" y="544522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环形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6851536" y="5919663"/>
            <a:ext cx="2040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扭环形</a:t>
            </a:r>
            <a:r>
              <a:rPr lang="zh-CN" altLang="en-US" b="1" dirty="0" smtClean="0"/>
              <a:t>计数器</a:t>
            </a:r>
            <a:endParaRPr lang="en-US" altLang="zh-CN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923928" y="42930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0070C0"/>
                </a:solidFill>
              </a:rPr>
              <a:t>计数器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0" y="4293096"/>
            <a:ext cx="9144000" cy="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195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45296"/>
            <a:ext cx="9036496" cy="971536"/>
          </a:xfrm>
        </p:spPr>
        <p:txBody>
          <a:bodyPr/>
          <a:lstStyle/>
          <a:p>
            <a:r>
              <a:rPr lang="zh-CN" altLang="en-US" sz="2800" dirty="0" smtClean="0"/>
              <a:t>寄存器：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集成电路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中非常重要的一种存储单元，通常由触发器组成。按照其用途分为</a:t>
            </a:r>
            <a:r>
              <a:rPr lang="zh-CN" altLang="en-US" sz="2400" b="1" dirty="0">
                <a:latin typeface="楷体" pitchFamily="49" charset="-122"/>
                <a:ea typeface="楷体" pitchFamily="49" charset="-122"/>
              </a:rPr>
              <a:t>基本寄存器</a:t>
            </a:r>
            <a:r>
              <a:rPr lang="zh-CN" altLang="en-US" sz="2400" dirty="0">
                <a:latin typeface="楷体" pitchFamily="49" charset="-122"/>
                <a:ea typeface="楷体" pitchFamily="49" charset="-122"/>
              </a:rPr>
              <a:t>和</a:t>
            </a:r>
            <a:r>
              <a:rPr lang="zh-CN" altLang="en-US" sz="2400" b="1" dirty="0" smtClean="0">
                <a:latin typeface="楷体" pitchFamily="49" charset="-122"/>
                <a:ea typeface="楷体" pitchFamily="49" charset="-122"/>
              </a:rPr>
              <a:t>移位寄存器</a:t>
            </a:r>
            <a:r>
              <a:rPr lang="zh-CN" altLang="en-US" sz="2400" dirty="0" smtClean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2800" dirty="0" smtClean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寄存器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79512" y="2132856"/>
            <a:ext cx="8928992" cy="4392488"/>
            <a:chOff x="179512" y="2663243"/>
            <a:chExt cx="8928992" cy="4392488"/>
          </a:xfrm>
        </p:grpSpPr>
        <p:graphicFrame>
          <p:nvGraphicFramePr>
            <p:cNvPr id="5" name="对象 4"/>
            <p:cNvGraphicFramePr>
              <a:graphicFrameLocks noChangeAspect="1"/>
            </p:cNvGraphicFramePr>
            <p:nvPr>
              <p:extLst/>
            </p:nvPr>
          </p:nvGraphicFramePr>
          <p:xfrm>
            <a:off x="3621191" y="2663243"/>
            <a:ext cx="5487313" cy="4392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4256" name="位图图像" r:id="rId3" imgW="4854361" imgH="3886537" progId="PBrush">
                    <p:embed/>
                  </p:oleObj>
                </mc:Choice>
                <mc:Fallback>
                  <p:oleObj name="位图图像" r:id="rId3" imgW="4854361" imgH="3886537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1191" y="2663243"/>
                          <a:ext cx="5487313" cy="4392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矩形 5"/>
            <p:cNvSpPr/>
            <p:nvPr/>
          </p:nvSpPr>
          <p:spPr>
            <a:xfrm>
              <a:off x="6527880" y="6407659"/>
              <a:ext cx="24128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 smtClean="0"/>
                <a:t>最简单的</a:t>
              </a:r>
              <a:r>
                <a:rPr lang="en-US" altLang="zh-CN" sz="2000" b="1" dirty="0" smtClean="0"/>
                <a:t>4</a:t>
              </a:r>
              <a:r>
                <a:rPr lang="zh-CN" altLang="en-US" sz="2000" b="1" dirty="0" smtClean="0"/>
                <a:t>位寄存器</a:t>
              </a:r>
              <a:endParaRPr lang="zh-CN" altLang="en-US" sz="2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9512" y="2780928"/>
              <a:ext cx="345638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u="sng" dirty="0" smtClean="0"/>
                <a:t>每次时钟上升沿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en-US" altLang="zh-CN" dirty="0" smtClean="0"/>
                <a:t>4</a:t>
              </a:r>
              <a:r>
                <a:rPr lang="zh-CN" altLang="en-US" dirty="0" smtClean="0"/>
                <a:t>个输入数据</a:t>
              </a:r>
              <a:r>
                <a:rPr lang="zh-CN" altLang="en-US" b="1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并行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预置</a:t>
              </a:r>
              <a:r>
                <a:rPr lang="zh-CN" altLang="en-US" dirty="0" smtClean="0"/>
                <a:t>到寄存器中。</a:t>
              </a:r>
              <a:endParaRPr lang="en-US" altLang="zh-CN" dirty="0" smtClean="0"/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预置</a:t>
              </a:r>
              <a:r>
                <a:rPr lang="zh-CN" altLang="en-US" dirty="0" smtClean="0"/>
                <a:t>：</a:t>
              </a:r>
              <a:r>
                <a:rPr lang="zh-CN" altLang="en-US" b="1" dirty="0" smtClean="0">
                  <a:latin typeface="楷体" pitchFamily="49" charset="-122"/>
                  <a:ea typeface="楷体" pitchFamily="49" charset="-122"/>
                </a:rPr>
                <a:t>将信息传递给寄存器的操作</a:t>
              </a:r>
              <a:r>
                <a:rPr lang="zh-CN" altLang="en-US" dirty="0" smtClean="0"/>
                <a:t>。</a:t>
              </a:r>
              <a:endParaRPr lang="en-US" altLang="zh-CN" dirty="0" smtClean="0"/>
            </a:p>
            <a:p>
              <a:pPr marL="342900" indent="-342900">
                <a:lnSpc>
                  <a:spcPct val="150000"/>
                </a:lnSpc>
                <a:buFont typeface="Arial" pitchFamily="34" charset="0"/>
                <a:buChar char="•"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如何单独预置？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1480" y="587727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rPr>
              <a:t>控制时钟？控制输入端？</a:t>
            </a:r>
            <a:endParaRPr lang="zh-CN" altLang="en-US" b="1" dirty="0">
              <a:solidFill>
                <a:srgbClr val="0070C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67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3" y="1834946"/>
            <a:ext cx="4968552" cy="4978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tx1"/>
                </a:solidFill>
              </a:rPr>
              <a:t>带并行</a:t>
            </a:r>
            <a:r>
              <a:rPr lang="zh-CN" altLang="en-US" b="1" dirty="0" smtClean="0">
                <a:solidFill>
                  <a:srgbClr val="FF0000"/>
                </a:solidFill>
              </a:rPr>
              <a:t>预置端</a:t>
            </a:r>
            <a:r>
              <a:rPr lang="zh-CN" altLang="en-US" dirty="0" smtClean="0"/>
              <a:t>的寄存器</a:t>
            </a:r>
            <a:endParaRPr lang="zh-CN" altLang="en-US" dirty="0"/>
          </a:p>
        </p:txBody>
      </p:sp>
      <p:pic>
        <p:nvPicPr>
          <p:cNvPr id="11674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27770"/>
            <a:ext cx="28194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496" y="980728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每一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个时钟都将寄存器</a:t>
            </a:r>
            <a:r>
              <a:rPr lang="zh-CN" altLang="en-US" b="1" dirty="0" smtClean="0">
                <a:latin typeface="楷体" pitchFamily="49" charset="-122"/>
                <a:ea typeface="楷体" pitchFamily="49" charset="-122"/>
              </a:rPr>
              <a:t>预置</a:t>
            </a:r>
            <a:endParaRPr lang="zh-CN" altLang="en-US" b="1" dirty="0">
              <a:latin typeface="楷体" pitchFamily="49" charset="-122"/>
              <a:ea typeface="楷体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44583" y="980728"/>
                <a:ext cx="418736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楷体" pitchFamily="49" charset="-122"/>
                    <a:ea typeface="楷体" pitchFamily="49" charset="-122"/>
                  </a:rPr>
                  <a:t>预置端</a:t>
                </a:r>
                <a:r>
                  <a:rPr lang="en-US" altLang="zh-CN" dirty="0" smtClean="0">
                    <a:latin typeface="楷体" pitchFamily="49" charset="-122"/>
                    <a:ea typeface="楷体" pitchFamily="49" charset="-122"/>
                  </a:rPr>
                  <a:t>(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1</a:t>
                </a:r>
                <a:r>
                  <a:rPr lang="en-US" altLang="zh-CN" dirty="0" smtClean="0">
                    <a:latin typeface="楷体" pitchFamily="49" charset="-122"/>
                    <a:ea typeface="楷体" pitchFamily="49" charset="-122"/>
                  </a:rPr>
                  <a:t>)</a:t>
                </a:r>
                <a:r>
                  <a:rPr lang="zh-CN" altLang="en-US" dirty="0" smtClean="0">
                    <a:latin typeface="楷体" pitchFamily="49" charset="-122"/>
                    <a:ea typeface="楷体" pitchFamily="49" charset="-122"/>
                  </a:rPr>
                  <a:t>决定哪个时钟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预置</a:t>
                </a:r>
                <a:endParaRPr lang="en-US" altLang="zh-CN" b="1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r>
                  <a:rPr lang="zh-CN" altLang="en-US" dirty="0" smtClean="0">
                    <a:latin typeface="楷体" pitchFamily="49" charset="-122"/>
                    <a:ea typeface="楷体" pitchFamily="49" charset="-122"/>
                  </a:rPr>
                  <a:t>预置</a:t>
                </a:r>
                <a:r>
                  <a:rPr lang="zh-CN" altLang="en-US" dirty="0">
                    <a:latin typeface="楷体" pitchFamily="49" charset="-122"/>
                    <a:ea typeface="楷体" pitchFamily="49" charset="-122"/>
                  </a:rPr>
                  <a:t>端</a:t>
                </a:r>
                <a:r>
                  <a:rPr lang="en-US" altLang="zh-CN" dirty="0" smtClean="0">
                    <a:latin typeface="楷体" pitchFamily="49" charset="-122"/>
                    <a:ea typeface="楷体" pitchFamily="49" charset="-122"/>
                  </a:rPr>
                  <a:t>(</a:t>
                </a:r>
                <a:r>
                  <a:rPr lang="en-US" altLang="zh-CN" b="1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0</a:t>
                </a:r>
                <a:r>
                  <a:rPr lang="en-US" altLang="zh-CN" dirty="0" smtClean="0">
                    <a:latin typeface="楷体" pitchFamily="49" charset="-122"/>
                    <a:ea typeface="楷体" pitchFamily="49" charset="-122"/>
                  </a:rPr>
                  <a:t>)</a:t>
                </a:r>
                <a:r>
                  <a:rPr lang="zh-CN" altLang="en-US" b="1" dirty="0" smtClean="0">
                    <a:solidFill>
                      <a:srgbClr val="0070C0"/>
                    </a:solidFill>
                    <a:latin typeface="楷体" pitchFamily="49" charset="-122"/>
                    <a:ea typeface="楷体" pitchFamily="49" charset="-122"/>
                  </a:rPr>
                  <a:t>保持</a:t>
                </a:r>
                <a:r>
                  <a:rPr lang="zh-CN" altLang="en-US" dirty="0" smtClean="0">
                    <a:latin typeface="楷体" pitchFamily="49" charset="-122"/>
                    <a:ea typeface="楷体" pitchFamily="49" charset="-122"/>
                  </a:rPr>
                  <a:t>：次态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  <a:ea typeface="楷体" pitchFamily="49" charset="-122"/>
                      </a:rPr>
                      <m:t>=</m:t>
                    </m:r>
                  </m:oMath>
                </a14:m>
                <a:r>
                  <a:rPr lang="zh-CN" altLang="en-US" dirty="0" smtClean="0">
                    <a:latin typeface="楷体" pitchFamily="49" charset="-122"/>
                    <a:ea typeface="楷体" pitchFamily="49" charset="-122"/>
                  </a:rPr>
                  <a:t>现态</a:t>
                </a:r>
                <a:endParaRPr lang="zh-CN" altLang="en-US" dirty="0">
                  <a:latin typeface="楷体" pitchFamily="49" charset="-122"/>
                  <a:ea typeface="楷体" pitchFamily="49" charset="-122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83" y="980728"/>
                <a:ext cx="4187365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329" t="-5882" b="-13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4311866" y="1761783"/>
            <a:ext cx="2024930" cy="1316469"/>
            <a:chOff x="4311866" y="1761783"/>
            <a:chExt cx="2024930" cy="1316469"/>
          </a:xfrm>
        </p:grpSpPr>
        <p:sp>
          <p:nvSpPr>
            <p:cNvPr id="5" name="TextBox 4"/>
            <p:cNvSpPr txBox="1"/>
            <p:nvPr/>
          </p:nvSpPr>
          <p:spPr>
            <a:xfrm>
              <a:off x="4311866" y="176178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CN" sz="1800" b="1" i="1" dirty="0" smtClean="0"/>
                <a:t>/</a:t>
              </a:r>
              <a:r>
                <a:rPr lang="en-US" altLang="zh-CN" sz="1800" b="1" i="1" dirty="0" smtClean="0">
                  <a:solidFill>
                    <a:srgbClr val="0070C0"/>
                  </a:solidFill>
                </a:rPr>
                <a:t>0</a:t>
              </a:r>
              <a:endParaRPr lang="zh-CN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24128" y="2195572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i="1" dirty="0" smtClean="0">
                  <a:solidFill>
                    <a:srgbClr val="FF0000"/>
                  </a:solidFill>
                </a:rPr>
                <a:t>0</a:t>
              </a:r>
              <a:r>
                <a:rPr lang="en-US" altLang="zh-CN" sz="1800" b="1" i="1" dirty="0" smtClean="0"/>
                <a:t>/</a:t>
              </a:r>
              <a:r>
                <a:rPr lang="en-US" altLang="zh-CN" sz="1800" b="1" i="1" dirty="0" smtClean="0">
                  <a:solidFill>
                    <a:srgbClr val="0070C0"/>
                  </a:solidFill>
                </a:rPr>
                <a:t>1</a:t>
              </a:r>
              <a:endParaRPr lang="zh-CN" altLang="en-US" b="1" i="1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24128" y="2708920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b="1" i="1" dirty="0" smtClean="0">
                  <a:solidFill>
                    <a:srgbClr val="FF0000"/>
                  </a:solidFill>
                </a:rPr>
                <a:t>1</a:t>
              </a:r>
              <a:r>
                <a:rPr lang="en-US" altLang="zh-CN" sz="1800" b="1" i="1" dirty="0" smtClean="0"/>
                <a:t>/</a:t>
              </a:r>
              <a:r>
                <a:rPr lang="en-US" altLang="zh-CN" sz="1800" b="1" i="1" dirty="0" smtClean="0">
                  <a:solidFill>
                    <a:srgbClr val="0070C0"/>
                  </a:solidFill>
                </a:rPr>
                <a:t>0</a:t>
              </a:r>
              <a:endParaRPr lang="zh-CN" altLang="en-US" b="1" i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17250" y="6309320"/>
            <a:ext cx="2375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/>
              <a:t>最简单的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位寄存器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6761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74LS75 </a:t>
            </a:r>
            <a:r>
              <a:rPr lang="zh-CN" altLang="en-US" dirty="0" smtClean="0"/>
              <a:t>寄存器</a:t>
            </a:r>
            <a:endParaRPr lang="zh-CN" altLang="en-US" dirty="0"/>
          </a:p>
        </p:txBody>
      </p:sp>
      <p:pic>
        <p:nvPicPr>
          <p:cNvPr id="115821" name="Picture 109" descr="c:\users\sam\appdata\roaming\360se6\USERDA~1\Temp\IC-747~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900" y="2352983"/>
            <a:ext cx="2656043" cy="23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22" name="Picture 110" descr="C:\Users\Sam\AppData\Roaming\Tencent\Users\1850360580\QQ\WinTemp\RichOle\G9]DI(OD6~(CA$)LD7HQ[]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321523"/>
            <a:ext cx="2613273" cy="408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824" name="Picture 112" descr="c:\users\sam\appdata\roaming\360se6\USERDA~1\Temp\52131_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53956" y="1724120"/>
            <a:ext cx="3168352" cy="17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444208" y="4690792"/>
              <a:ext cx="2088231" cy="1306438"/>
            </p:xfrm>
            <a:graphic>
              <a:graphicData uri="http://schemas.openxmlformats.org/drawingml/2006/table">
                <a:tbl>
                  <a:tblPr/>
                  <a:tblGrid>
                    <a:gridCol w="696077"/>
                    <a:gridCol w="696077"/>
                    <a:gridCol w="696077"/>
                  </a:tblGrid>
                  <a:tr h="36917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𝑪𝒏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𝑫𝒏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𝑸𝒏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333333"/>
                              </a:solidFill>
                              <a:effectLst/>
                            </a:rPr>
                            <a:t>x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solidFill>
                                      <a:srgbClr val="333333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𝑄𝑛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333333"/>
                            </a:solidFill>
                            <a:effectLst/>
                          </a:endParaRP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2095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2902485"/>
                  </p:ext>
                </p:extLst>
              </p:nvPr>
            </p:nvGraphicFramePr>
            <p:xfrm>
              <a:off x="6444208" y="4690792"/>
              <a:ext cx="2088231" cy="1306438"/>
            </p:xfrm>
            <a:graphic>
              <a:graphicData uri="http://schemas.openxmlformats.org/drawingml/2006/table">
                <a:tbl>
                  <a:tblPr/>
                  <a:tblGrid>
                    <a:gridCol w="696077"/>
                    <a:gridCol w="696077"/>
                    <a:gridCol w="696077"/>
                  </a:tblGrid>
                  <a:tr h="369178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77" t="-1639" r="-202632" b="-2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100000" t="-1639" r="-100870" b="-2852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1754" t="-1639" r="-1754" b="-285246"/>
                          </a:stretch>
                        </a:blipFill>
                      </a:tcPr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333333"/>
                              </a:solidFill>
                              <a:effectLst/>
                            </a:rPr>
                            <a:t>x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01754" t="-121569" r="-1754" b="-241176"/>
                          </a:stretch>
                        </a:blipFill>
                      </a:tcPr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  <a:tr h="3124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>
                              <a:solidFill>
                                <a:srgbClr val="333333"/>
                              </a:solidFill>
                              <a:effectLst/>
                            </a:rPr>
                            <a:t>1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333333"/>
                              </a:solidFill>
                              <a:effectLst/>
                            </a:rPr>
                            <a:t>0</a:t>
                          </a:r>
                        </a:p>
                      </a:txBody>
                      <a:tcPr marL="95250" marR="95250" marT="19050" marB="19050" anchor="ctr">
                        <a:lnL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E6E6E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6804248" y="4221088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/>
              <a:t>74LS75</a:t>
            </a:r>
          </a:p>
        </p:txBody>
      </p:sp>
      <p:sp>
        <p:nvSpPr>
          <p:cNvPr id="5" name="矩形 4"/>
          <p:cNvSpPr/>
          <p:nvPr/>
        </p:nvSpPr>
        <p:spPr>
          <a:xfrm>
            <a:off x="2830376" y="6412424"/>
            <a:ext cx="3360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16</a:t>
            </a:r>
            <a:r>
              <a:rPr lang="zh-CN" altLang="en-US" dirty="0"/>
              <a:t>引脚</a:t>
            </a:r>
            <a:r>
              <a:rPr lang="en-US" altLang="zh-CN" dirty="0"/>
              <a:t>4</a:t>
            </a:r>
            <a:r>
              <a:rPr lang="zh-CN" altLang="en-US" dirty="0"/>
              <a:t>路透明</a:t>
            </a:r>
            <a:r>
              <a:rPr lang="en-US" altLang="zh-CN" dirty="0"/>
              <a:t>D</a:t>
            </a:r>
            <a:r>
              <a:rPr lang="zh-CN" altLang="en-US" dirty="0"/>
              <a:t>锁存器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3"/>
                <a:ext cx="9036496" cy="1163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dirty="0"/>
                  <a:t>当控制</a:t>
                </a:r>
                <a:r>
                  <a:rPr lang="zh-CN" altLang="en-US" sz="2800" dirty="0" smtClean="0"/>
                  <a:t>端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 smtClean="0"/>
                  <a:t>为</a:t>
                </a:r>
                <a:r>
                  <a:rPr lang="zh-CN" altLang="en-US" sz="2800" dirty="0"/>
                  <a:t>高电平时，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800" dirty="0"/>
                  <a:t>输出跟随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800" dirty="0"/>
                  <a:t>变化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 marL="0" indent="0">
                  <a:buNone/>
                </a:pPr>
                <a:r>
                  <a:rPr lang="zh-CN" altLang="en-US" sz="2800" dirty="0" smtClean="0"/>
                  <a:t>当</a:t>
                </a:r>
                <a:r>
                  <a:rPr lang="zh-CN" altLang="en-US" sz="2800" dirty="0"/>
                  <a:t>控制端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/>
                  <a:t>为低电平时，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800" dirty="0"/>
                  <a:t>保持原值。 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3"/>
                <a:ext cx="9036496" cy="1163931"/>
              </a:xfrm>
              <a:blipFill rotWithShape="0">
                <a:blip r:embed="rId6"/>
                <a:stretch>
                  <a:fillRect l="-1350" t="-6806" b="-2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04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74HC175</a:t>
            </a:r>
            <a:r>
              <a:rPr lang="zh-CN" altLang="en-US" dirty="0" smtClean="0"/>
              <a:t>：</a:t>
            </a:r>
            <a:r>
              <a:rPr lang="en-US" altLang="zh-CN" dirty="0" smtClean="0"/>
              <a:t>CMOS</a:t>
            </a:r>
            <a:r>
              <a:rPr lang="zh-CN" altLang="en-US" dirty="0" smtClean="0"/>
              <a:t>边沿触发</a:t>
            </a:r>
            <a:r>
              <a:rPr lang="en-US" altLang="zh-CN" dirty="0" smtClean="0"/>
              <a:t>4</a:t>
            </a:r>
            <a:r>
              <a:rPr lang="zh-CN" altLang="en-US" dirty="0" smtClean="0"/>
              <a:t>位寄存器</a:t>
            </a:r>
            <a:endParaRPr lang="zh-CN" altLang="en-US" dirty="0"/>
          </a:p>
        </p:txBody>
      </p:sp>
      <p:pic>
        <p:nvPicPr>
          <p:cNvPr id="124931" name="Picture 3" descr="C:\Users\Sam\AppData\Roaming\Tencent\Users\1850360580\QQ\WinTemp\RichOle\FUQXZA6PR}L@`P7EUM[G4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5472"/>
            <a:ext cx="3699006" cy="552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8760"/>
            <a:ext cx="3939962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597" y="3694642"/>
            <a:ext cx="5338731" cy="25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107504" y="2504735"/>
            <a:ext cx="8928992" cy="3816424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Registers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寄存器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b="1" dirty="0" smtClean="0"/>
              <a:t>Shift Registers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移位</a:t>
            </a:r>
            <a:r>
              <a:rPr lang="zh-CN" altLang="en-US" sz="2400" b="1" dirty="0" smtClean="0"/>
              <a:t>寄存器</a:t>
            </a:r>
            <a:endParaRPr lang="en-US" altLang="zh-CN" sz="2400" b="1" dirty="0" smtClean="0"/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Synchronous Counters	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同步计数器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Ripple Counters	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行波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计数器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Other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其他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</a:rPr>
              <a:t>计数器</a:t>
            </a:r>
            <a:endParaRPr lang="en-US" altLang="zh-CN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  <a:tabLst>
                <a:tab pos="5111750" algn="l"/>
              </a:tabLst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 for Registers and Counters	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HDL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描述寄存器和计数器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79561"/>
            <a:ext cx="8441109" cy="792088"/>
          </a:xfrm>
        </p:spPr>
        <p:txBody>
          <a:bodyPr/>
          <a:lstStyle/>
          <a:p>
            <a:pPr algn="ctr" eaLnBrk="1" hangingPunct="1"/>
            <a:r>
              <a:rPr lang="en-US" altLang="zh-CN" dirty="0" smtClean="0"/>
              <a:t>Contents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2123728" y="1052736"/>
            <a:ext cx="50439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/>
              <a:t>Registers </a:t>
            </a:r>
            <a:r>
              <a:rPr lang="en-US" altLang="zh-CN" sz="3200" dirty="0"/>
              <a:t>and</a:t>
            </a:r>
            <a:r>
              <a:rPr lang="en-US" altLang="zh-CN" sz="3200" b="1" dirty="0"/>
              <a:t> Counters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zh-CN" altLang="en-US" sz="3200" b="1" dirty="0"/>
              <a:t>寄存器</a:t>
            </a:r>
            <a:r>
              <a:rPr lang="zh-CN" altLang="en-US" sz="3200" dirty="0"/>
              <a:t> </a:t>
            </a:r>
            <a:r>
              <a:rPr lang="zh-CN" altLang="en-US" sz="3200" dirty="0" smtClean="0"/>
              <a:t>  和   </a:t>
            </a:r>
            <a:r>
              <a:rPr lang="zh-CN" altLang="en-US" sz="3200" b="1" dirty="0"/>
              <a:t>计数器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6131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zh-CN" altLang="en-US" sz="3600" dirty="0" smtClean="0"/>
              <a:t>例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>A Sequence Detector (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D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触发器</a:t>
            </a:r>
            <a:r>
              <a:rPr lang="en-US" altLang="zh-CN" sz="3600" dirty="0" smtClean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980728"/>
            <a:ext cx="617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</a:t>
            </a:r>
            <a:r>
              <a:rPr lang="zh-CN" altLang="en-US" dirty="0" smtClean="0"/>
              <a:t>输入</a:t>
            </a:r>
            <a:r>
              <a:rPr lang="en-US" altLang="zh-CN" dirty="0" smtClean="0"/>
              <a:t>3</a:t>
            </a:r>
            <a:r>
              <a:rPr lang="zh-CN" altLang="en-US" dirty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7589" y="1935304"/>
            <a:ext cx="3275362" cy="4154501"/>
            <a:chOff x="67589" y="1935304"/>
            <a:chExt cx="3275362" cy="415450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589" y="2005881"/>
              <a:ext cx="3275362" cy="4083924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1259632" y="1935304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状态图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63888" y="1628800"/>
            <a:ext cx="5544616" cy="3672408"/>
            <a:chOff x="3563888" y="1628800"/>
            <a:chExt cx="5544616" cy="3672408"/>
          </a:xfrm>
        </p:grpSpPr>
        <p:graphicFrame>
          <p:nvGraphicFramePr>
            <p:cNvPr id="3" name="对象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1777397"/>
                </p:ext>
              </p:extLst>
            </p:nvPr>
          </p:nvGraphicFramePr>
          <p:xfrm>
            <a:off x="3563888" y="2005881"/>
            <a:ext cx="5544616" cy="3295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116" name="位图图像" r:id="rId5" imgW="2629128" imgH="1561905" progId="PBrush">
                    <p:embed/>
                  </p:oleObj>
                </mc:Choice>
                <mc:Fallback>
                  <p:oleObj name="位图图像" r:id="rId5" imgW="2629128" imgH="1561905" progId="PBrush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3888" y="2005881"/>
                          <a:ext cx="5544616" cy="3295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5724128" y="1628800"/>
              <a:ext cx="11128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/>
                <a:t>状态表</a:t>
              </a:r>
              <a:endParaRPr lang="zh-CN" altLang="en-US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95936" y="5301208"/>
            <a:ext cx="4752455" cy="1368152"/>
            <a:chOff x="3995936" y="5301208"/>
            <a:chExt cx="4752455" cy="136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995936" y="5301208"/>
                  <a:ext cx="471840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=∑(3,5,7)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5301208"/>
                  <a:ext cx="471840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21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995936" y="5743709"/>
                  <a:ext cx="475245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  <m:d>
                          <m:d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=∑(1,5,7)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5743709"/>
                  <a:ext cx="4752455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733084" y="6207695"/>
                  <a:ext cx="279935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𝒚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𝐵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/>
                          </a:rPr>
                          <m:t>=∑(6,7)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084" y="6207695"/>
                  <a:ext cx="2799356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1973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Picture 5" descr="AACFLQF0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8" b="39688"/>
          <a:stretch/>
        </p:blipFill>
        <p:spPr bwMode="auto">
          <a:xfrm>
            <a:off x="7884368" y="52271"/>
            <a:ext cx="1005277" cy="85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grpSp>
        <p:nvGrpSpPr>
          <p:cNvPr id="18" name="组合 17"/>
          <p:cNvGrpSpPr/>
          <p:nvPr/>
        </p:nvGrpSpPr>
        <p:grpSpPr>
          <a:xfrm>
            <a:off x="35496" y="6047046"/>
            <a:ext cx="2865312" cy="769441"/>
            <a:chOff x="35496" y="6047046"/>
            <a:chExt cx="2865312" cy="769441"/>
          </a:xfrm>
        </p:grpSpPr>
        <p:sp>
          <p:nvSpPr>
            <p:cNvPr id="13" name="TextBox 12"/>
            <p:cNvSpPr txBox="1"/>
            <p:nvPr/>
          </p:nvSpPr>
          <p:spPr>
            <a:xfrm>
              <a:off x="35496" y="6205374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/>
                <a:t>编码</a:t>
              </a:r>
              <a:r>
                <a:rPr lang="zh-CN" altLang="en-US" dirty="0" smtClean="0"/>
                <a:t>：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899106" y="6047046"/>
                  <a:ext cx="2001702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(00),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1)</m:t>
                        </m:r>
                      </m:oMath>
                    </m:oMathPara>
                  </a14:m>
                  <a:endParaRPr lang="en-US" altLang="zh-CN" sz="2200" b="0" i="1" dirty="0" smtClean="0">
                    <a:latin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(1</m:t>
                        </m:r>
                        <m:r>
                          <a:rPr lang="en-US" altLang="zh-CN" sz="2200" i="1">
                            <a:latin typeface="Cambria Math"/>
                          </a:rPr>
                          <m:t>0</m:t>
                        </m:r>
                        <m:r>
                          <a:rPr lang="en-US" altLang="zh-CN" sz="2200" b="0" i="1" smtClean="0">
                            <a:latin typeface="Cambria Math"/>
                          </a:rPr>
                          <m:t>),</m:t>
                        </m:r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/>
                          </a:rPr>
                          <m:t>(11)</m:t>
                        </m:r>
                      </m:oMath>
                    </m:oMathPara>
                  </a14:m>
                  <a:endParaRPr lang="zh-CN" altLang="en-US" sz="22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106" y="6047046"/>
                  <a:ext cx="2001702" cy="76944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10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7304357" y="908720"/>
                <a:ext cx="1839643" cy="4217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𝑸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𝒕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sz="20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357" y="908720"/>
                <a:ext cx="1839643" cy="421782"/>
              </a:xfrm>
              <a:prstGeom prst="rect">
                <a:avLst/>
              </a:prstGeom>
              <a:blipFill rotWithShape="1">
                <a:blip r:embed="rId12"/>
                <a:stretch>
                  <a:fillRect b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4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742950" indent="-742950" eaLnBrk="1" hangingPunct="1">
              <a:buFont typeface="+mj-ea"/>
              <a:buAutoNum type="circleNumDbPlain" startAt="2"/>
            </a:pPr>
            <a:r>
              <a:rPr lang="en-US" altLang="zh-CN" dirty="0" smtClean="0">
                <a:solidFill>
                  <a:srgbClr val="FF0000"/>
                </a:solidFill>
              </a:rPr>
              <a:t>Shift</a:t>
            </a:r>
            <a:r>
              <a:rPr lang="en-US" altLang="zh-CN" dirty="0" smtClean="0"/>
              <a:t> Register </a:t>
            </a:r>
            <a:r>
              <a:rPr lang="zh-CN" altLang="en-US" b="1" dirty="0" smtClean="0">
                <a:solidFill>
                  <a:srgbClr val="FF0000"/>
                </a:solidFill>
              </a:rPr>
              <a:t>移位</a:t>
            </a:r>
            <a:r>
              <a:rPr lang="zh-CN" altLang="en-US" b="1" dirty="0" smtClean="0"/>
              <a:t>寄存器</a:t>
            </a:r>
            <a:endParaRPr lang="en-US" altLang="zh-CN" b="1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51520" y="1037927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移位寄存器</a:t>
            </a:r>
            <a:r>
              <a:rPr lang="zh-CN" altLang="en-US" dirty="0" smtClean="0"/>
              <a:t>：能够对信息进行</a:t>
            </a:r>
            <a:r>
              <a:rPr lang="zh-CN" altLang="en-US" b="1" dirty="0" smtClean="0"/>
              <a:t>单向</a:t>
            </a:r>
            <a:r>
              <a:rPr lang="zh-CN" altLang="en-US" dirty="0" smtClean="0"/>
              <a:t>或</a:t>
            </a:r>
            <a:r>
              <a:rPr lang="zh-CN" altLang="en-US" b="1" dirty="0" smtClean="0"/>
              <a:t>双向</a:t>
            </a:r>
            <a:r>
              <a:rPr lang="zh-CN" altLang="en-US" dirty="0" smtClean="0"/>
              <a:t>移位操作的寄存器。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4" name="TextBox 3"/>
          <p:cNvSpPr txBox="1"/>
          <p:nvPr/>
        </p:nvSpPr>
        <p:spPr>
          <a:xfrm>
            <a:off x="1043608" y="1628800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单向</a:t>
            </a:r>
            <a:r>
              <a:rPr lang="zh-CN" altLang="en-US" b="1" dirty="0" smtClean="0"/>
              <a:t>移位</a:t>
            </a:r>
            <a:r>
              <a:rPr lang="zh-CN" altLang="en-US" dirty="0" smtClean="0"/>
              <a:t>：随时钟，寄存器内容一位一位地向右移。</a:t>
            </a:r>
            <a:endParaRPr lang="zh-CN" altLang="en-US" dirty="0"/>
          </a:p>
        </p:txBody>
      </p:sp>
      <p:pic>
        <p:nvPicPr>
          <p:cNvPr id="81995" name="Picture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91" y="2354758"/>
            <a:ext cx="8740937" cy="3969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55776" y="422108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最简单的单向移位寄存器</a:t>
            </a:r>
            <a:endParaRPr lang="zh-CN" altLang="en-US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20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Serial vs. Parallel Modes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6654386" cy="112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串行传输</a:t>
            </a:r>
            <a:r>
              <a:rPr lang="zh-CN" altLang="en-US" dirty="0" smtClean="0"/>
              <a:t>方式：数字系统每次只传递一位信息。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/>
              <a:t>并行传输</a:t>
            </a:r>
            <a:r>
              <a:rPr lang="zh-CN" altLang="en-US" dirty="0" smtClean="0"/>
              <a:t>方式：所有位的信息同时进行传输。</a:t>
            </a:r>
            <a:endParaRPr lang="zh-CN" altLang="en-US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1" y="2089423"/>
            <a:ext cx="7578285" cy="241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0"/>
          <a:stretch/>
        </p:blipFill>
        <p:spPr bwMode="auto">
          <a:xfrm>
            <a:off x="1459185" y="4571566"/>
            <a:ext cx="6353175" cy="2241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60345" y="220602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反馈：防止信息丢失</a:t>
            </a:r>
            <a:endParaRPr lang="zh-CN" altLang="en-US" sz="22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4155" y="2089423"/>
            <a:ext cx="5040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串行传输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27466" y="3543399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位</a:t>
            </a:r>
            <a:endParaRPr lang="zh-CN" altLang="en-US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10" name="直接箭头连接符 9"/>
          <p:cNvCxnSpPr>
            <a:stCxn id="5" idx="3"/>
          </p:cNvCxnSpPr>
          <p:nvPr/>
        </p:nvCxnSpPr>
        <p:spPr bwMode="auto">
          <a:xfrm flipV="1">
            <a:off x="6588224" y="3429000"/>
            <a:ext cx="317682" cy="345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2" name="直接箭头连接符 11"/>
          <p:cNvCxnSpPr>
            <a:stCxn id="5" idx="1"/>
          </p:cNvCxnSpPr>
          <p:nvPr/>
        </p:nvCxnSpPr>
        <p:spPr bwMode="auto">
          <a:xfrm flipH="1" flipV="1">
            <a:off x="5436096" y="3429000"/>
            <a:ext cx="491370" cy="345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604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Picture 1" descr="C:\Users\Sam\AppData\Roaming\Tencent\Users\1850360580\QQ\WinTemp\RichOle\[}WOQ)1KY3P)({B`Y3`KZ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8" y="3400424"/>
            <a:ext cx="7579401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串行传输</a:t>
            </a:r>
            <a:r>
              <a:rPr lang="zh-CN" altLang="en-US" sz="3600" dirty="0" smtClean="0"/>
              <a:t>：每次只传送</a:t>
            </a:r>
            <a:r>
              <a:rPr lang="en-US" altLang="zh-CN" sz="3600" dirty="0" smtClean="0"/>
              <a:t>/</a:t>
            </a:r>
            <a:r>
              <a:rPr lang="zh-CN" altLang="en-US" sz="3600" dirty="0" smtClean="0"/>
              <a:t>移动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位信息</a:t>
            </a:r>
            <a:endParaRPr lang="zh-CN" altLang="en-US" dirty="0"/>
          </a:p>
        </p:txBody>
      </p:sp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7578285" cy="2419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47808" y="1052736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latin typeface="楷体" pitchFamily="49" charset="-122"/>
                <a:ea typeface="楷体" pitchFamily="49" charset="-122"/>
              </a:rPr>
              <a:t>反馈：防止信息丢失</a:t>
            </a:r>
            <a:endParaRPr lang="zh-CN" altLang="en-US" sz="22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4746" y="431808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移位前数据</a:t>
            </a:r>
            <a:endParaRPr lang="zh-CN" altLang="en-US" sz="20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2869208" y="4352404"/>
            <a:ext cx="1368152" cy="331465"/>
          </a:xfrm>
          <a:prstGeom prst="rect">
            <a:avLst/>
          </a:prstGeom>
          <a:solidFill>
            <a:srgbClr val="FFCF01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275856" y="4831060"/>
            <a:ext cx="1355452" cy="331465"/>
          </a:xfrm>
          <a:prstGeom prst="rect">
            <a:avLst/>
          </a:prstGeom>
          <a:solidFill>
            <a:srgbClr val="FFCF01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665810" y="4352404"/>
            <a:ext cx="1354462" cy="331465"/>
          </a:xfrm>
          <a:prstGeom prst="rect">
            <a:avLst/>
          </a:prstGeom>
          <a:solidFill>
            <a:srgbClr val="FFCF01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084168" y="4825603"/>
            <a:ext cx="1371354" cy="331465"/>
          </a:xfrm>
          <a:prstGeom prst="rect">
            <a:avLst/>
          </a:prstGeom>
          <a:solidFill>
            <a:srgbClr val="FFCF01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4631308" y="4518136"/>
            <a:ext cx="1034502" cy="495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>
            <a:off x="4652888" y="4967268"/>
            <a:ext cx="1034502" cy="495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5" name="直接箭头连接符 14"/>
          <p:cNvCxnSpPr/>
          <p:nvPr/>
        </p:nvCxnSpPr>
        <p:spPr bwMode="auto">
          <a:xfrm>
            <a:off x="4631308" y="5445924"/>
            <a:ext cx="1034502" cy="495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>
            <a:off x="4652888" y="5955231"/>
            <a:ext cx="1034502" cy="495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3092337" y="4547661"/>
            <a:ext cx="1308704" cy="2779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>
            <a:off x="3092337" y="5020860"/>
            <a:ext cx="1308704" cy="2779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3102082" y="5488602"/>
            <a:ext cx="1308704" cy="2779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cxnSp>
        <p:nvCxnSpPr>
          <p:cNvPr id="21" name="直接箭头连接符 20"/>
          <p:cNvCxnSpPr/>
          <p:nvPr/>
        </p:nvCxnSpPr>
        <p:spPr bwMode="auto">
          <a:xfrm flipH="1">
            <a:off x="3105848" y="5988111"/>
            <a:ext cx="1308704" cy="2779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9666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72800"/>
            <a:ext cx="7704856" cy="83592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2</a:t>
            </a:r>
            <a:r>
              <a:rPr lang="zh-CN" altLang="en-US" dirty="0" smtClean="0"/>
              <a:t>个半加器</a:t>
            </a:r>
            <a:r>
              <a:rPr lang="en-US" altLang="zh-CN" dirty="0" smtClean="0"/>
              <a:t>+1</a:t>
            </a:r>
            <a:r>
              <a:rPr lang="zh-CN" altLang="en-US" dirty="0" smtClean="0"/>
              <a:t>个或门 </a:t>
            </a:r>
            <a:r>
              <a:rPr lang="en-US" altLang="zh-CN" dirty="0" smtClean="0"/>
              <a:t>= </a:t>
            </a:r>
            <a:r>
              <a:rPr lang="zh-CN" altLang="en-US" b="1" dirty="0" smtClean="0"/>
              <a:t>全加器</a:t>
            </a:r>
            <a:endParaRPr lang="en-US" altLang="zh-CN" b="1" dirty="0" smtClean="0"/>
          </a:p>
        </p:txBody>
      </p:sp>
      <p:graphicFrame>
        <p:nvGraphicFramePr>
          <p:cNvPr id="31746" name="Object 4"/>
          <p:cNvGraphicFramePr>
            <a:graphicFrameLocks noChangeAspect="1"/>
          </p:cNvGraphicFramePr>
          <p:nvPr>
            <p:extLst/>
          </p:nvPr>
        </p:nvGraphicFramePr>
        <p:xfrm>
          <a:off x="1909329" y="1587832"/>
          <a:ext cx="7019552" cy="2179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0" name="位图图像" r:id="rId4" imgW="5552381" imgH="1724266" progId="Paint.Picture">
                  <p:embed/>
                </p:oleObj>
              </mc:Choice>
              <mc:Fallback>
                <p:oleObj name="位图图像" r:id="rId4" imgW="5552381" imgH="1724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9329" y="1587832"/>
                        <a:ext cx="7019552" cy="21792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91880" y="1032224"/>
                <a:ext cx="5437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𝑪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𝑥𝑦</m:t>
                      </m:r>
                      <m:r>
                        <a:rPr lang="en-US" altLang="zh-CN" b="0" i="1" smtClean="0">
                          <a:latin typeface="Cambria Math"/>
                        </a:rPr>
                        <m:t>′</m:t>
                      </m:r>
                      <m:r>
                        <a:rPr lang="en-US" altLang="zh-CN" i="1">
                          <a:latin typeface="Cambria Math"/>
                        </a:rPr>
                        <m:t>𝑧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𝑦𝑧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i="1">
                          <a:latin typeface="Cambria Math"/>
                        </a:rPr>
                        <m:t>𝑥𝑦</m:t>
                      </m:r>
                      <m:r>
                        <a:rPr lang="en-US" altLang="zh-CN" i="1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𝑧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/>
                        </a:rPr>
                        <m:t>⊕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i="1">
                          <a:latin typeface="Cambria Math"/>
                        </a:rPr>
                        <m:t>)+</m:t>
                      </m:r>
                      <m:r>
                        <a:rPr lang="en-US" altLang="zh-CN" i="1">
                          <a:latin typeface="Cambria Math"/>
                        </a:rPr>
                        <m:t>𝑥𝑦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1032224"/>
                <a:ext cx="5437001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336" b="-22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44" y="1047478"/>
                <a:ext cx="3312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/>
                        </a:rPr>
                        <m:t>𝑺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i="1">
                          <a:latin typeface="Cambria Math"/>
                        </a:rPr>
                        <m:t>𝑧</m:t>
                      </m:r>
                      <m:r>
                        <a:rPr lang="en-US" altLang="zh-CN" i="1">
                          <a:latin typeface="Cambria Math"/>
                        </a:rPr>
                        <m:t>⊕(</m:t>
                      </m:r>
                      <m:r>
                        <a:rPr lang="en-US" altLang="zh-CN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CN" b="1" i="1">
                          <a:solidFill>
                            <a:srgbClr val="00B050"/>
                          </a:solidFill>
                          <a:latin typeface="Cambria Math"/>
                        </a:rPr>
                        <m:t>⊕</m:t>
                      </m:r>
                      <m:r>
                        <a:rPr lang="en-US" altLang="zh-CN" b="1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047478"/>
                <a:ext cx="3312368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552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9" name="Picture 39" descr="http://upload.wikimedia.org/wikipedia/commons/thumb/4/48/1-bit_full-adder.svg/200px-1-bit_full-adder.svg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2" y="1844824"/>
            <a:ext cx="175833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61048"/>
            <a:ext cx="8928992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直角三角形 14"/>
          <p:cNvSpPr/>
          <p:nvPr/>
        </p:nvSpPr>
        <p:spPr bwMode="auto">
          <a:xfrm>
            <a:off x="7956376" y="0"/>
            <a:ext cx="1187624" cy="908720"/>
          </a:xfrm>
          <a:prstGeom prst="rtTriangle">
            <a:avLst/>
          </a:prstGeom>
          <a:solidFill>
            <a:schemeClr val="bg1">
              <a:lumMod val="65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15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Serial Adder  </a:t>
            </a:r>
            <a:r>
              <a:rPr lang="zh-CN" altLang="en-US" b="1" dirty="0" smtClean="0"/>
              <a:t>串行加法器</a:t>
            </a:r>
            <a:endParaRPr lang="en-US" altLang="zh-CN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87101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1073025"/>
            <a:ext cx="6264695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5497" y="1052736"/>
                <a:ext cx="2808312" cy="5813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/>
                  <a:t>串行速度慢，但需要器件</a:t>
                </a:r>
                <a:r>
                  <a:rPr lang="zh-CN" altLang="en-US" sz="2200" dirty="0" smtClean="0"/>
                  <a:t>少，</a:t>
                </a:r>
                <a:r>
                  <a:rPr lang="zh-CN" altLang="en-US" sz="2200" dirty="0"/>
                  <a:t>占用芯片面积小。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两个二进制加数事先存入两个移位寄存器中。</a:t>
                </a:r>
                <a:endParaRPr lang="en-US" altLang="zh-CN" sz="2200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全加器对每一组的三个位相加。</a:t>
                </a:r>
                <a:endParaRPr lang="en-US" altLang="zh-CN" sz="2200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进位</a:t>
                </a:r>
                <a14:m>
                  <m:oMath xmlns:m="http://schemas.openxmlformats.org/officeDocument/2006/math">
                    <m:r>
                      <a:rPr lang="en-US" altLang="zh-CN" sz="22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200" dirty="0" smtClean="0"/>
                  <a:t>通过</a:t>
                </a:r>
                <a:r>
                  <a:rPr lang="en-US" altLang="zh-CN" sz="2200" dirty="0" smtClean="0"/>
                  <a:t>D</a:t>
                </a:r>
                <a:r>
                  <a:rPr lang="zh-CN" altLang="en-US" sz="2200" dirty="0" smtClean="0"/>
                  <a:t>触发器反馈到加法器</a:t>
                </a:r>
                <a:r>
                  <a:rPr lang="en-US" altLang="zh-CN" sz="2200" dirty="0" smtClean="0"/>
                  <a:t>z.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sz="2200" dirty="0" smtClean="0"/>
                  <a:t>和</a:t>
                </a:r>
                <a:r>
                  <a:rPr lang="en-US" altLang="zh-CN" sz="2200" dirty="0" smtClean="0"/>
                  <a:t>S</a:t>
                </a:r>
                <a:r>
                  <a:rPr lang="zh-CN" altLang="en-US" sz="2200" dirty="0" smtClean="0"/>
                  <a:t>反馈到移位寄存器</a:t>
                </a:r>
                <a:r>
                  <a:rPr lang="en-US" altLang="zh-CN" sz="2200" dirty="0" smtClean="0"/>
                  <a:t>A</a:t>
                </a:r>
                <a:r>
                  <a:rPr lang="zh-CN" altLang="en-US" sz="2200" dirty="0" smtClean="0"/>
                  <a:t>的输入端，保存求和</a:t>
                </a:r>
                <a:r>
                  <a:rPr lang="en-US" altLang="zh-CN" sz="2200" dirty="0" smtClean="0"/>
                  <a:t>S</a:t>
                </a:r>
                <a:r>
                  <a:rPr lang="zh-CN" altLang="en-US" sz="2200" dirty="0" smtClean="0"/>
                  <a:t>结果。</a:t>
                </a:r>
                <a:endParaRPr lang="zh-CN" altLang="en-US" sz="2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7" y="1052736"/>
                <a:ext cx="2808312" cy="5813899"/>
              </a:xfrm>
              <a:prstGeom prst="rect">
                <a:avLst/>
              </a:prstGeom>
              <a:blipFill rotWithShape="0">
                <a:blip r:embed="rId4"/>
                <a:stretch>
                  <a:fillRect l="-2603" t="-105" r="-1302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4850177" y="6319364"/>
            <a:ext cx="2884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</a:t>
            </a:r>
            <a:r>
              <a:rPr lang="zh-CN" altLang="en-US" dirty="0" smtClean="0"/>
              <a:t>仅需要一</a:t>
            </a:r>
            <a:r>
              <a:rPr lang="zh-CN" altLang="en-US" dirty="0"/>
              <a:t>个全加器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6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Serial vs. Parallel Adder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179512" y="980728"/>
            <a:ext cx="83487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zh-CN" altLang="en-US" b="1" dirty="0" smtClean="0"/>
              <a:t>串行加法器</a:t>
            </a:r>
            <a:r>
              <a:rPr lang="zh-CN" altLang="en-US" dirty="0" smtClean="0"/>
              <a:t>采用</a:t>
            </a:r>
            <a:r>
              <a:rPr lang="zh-CN" altLang="en-US" b="1" dirty="0" smtClean="0"/>
              <a:t>移位寄存器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b="1" dirty="0" smtClean="0"/>
              <a:t>并行加法器</a:t>
            </a:r>
            <a:r>
              <a:rPr lang="zh-CN" altLang="en-US" dirty="0" smtClean="0"/>
              <a:t>使用</a:t>
            </a:r>
            <a:r>
              <a:rPr lang="zh-CN" altLang="en-US" b="1" dirty="0" smtClean="0"/>
              <a:t>带预置端的寄存器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b="1" dirty="0" smtClean="0"/>
              <a:t>串行加法器</a:t>
            </a:r>
            <a:r>
              <a:rPr lang="zh-CN" altLang="en-US" dirty="0" smtClean="0"/>
              <a:t>只需要</a:t>
            </a:r>
            <a:r>
              <a:rPr lang="zh-CN" altLang="en-US" b="1" dirty="0" smtClean="0"/>
              <a:t>一个全加器 </a:t>
            </a:r>
            <a:r>
              <a:rPr lang="en-US" altLang="zh-CN" dirty="0" smtClean="0"/>
              <a:t>+ </a:t>
            </a:r>
            <a:r>
              <a:rPr lang="zh-CN" altLang="en-US" dirty="0" smtClean="0"/>
              <a:t>存储输出进位的</a:t>
            </a:r>
            <a:r>
              <a:rPr lang="zh-CN" altLang="en-US" b="1" dirty="0" smtClean="0"/>
              <a:t>触发器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b="1" dirty="0" smtClean="0"/>
              <a:t>并行加法器</a:t>
            </a:r>
            <a:r>
              <a:rPr lang="zh-CN" altLang="en-US" dirty="0"/>
              <a:t>的</a:t>
            </a:r>
            <a:r>
              <a:rPr lang="zh-CN" altLang="en-US" b="1" dirty="0"/>
              <a:t>全加器</a:t>
            </a:r>
            <a:r>
              <a:rPr lang="zh-CN" altLang="en-US" b="1" dirty="0" smtClean="0"/>
              <a:t>个数</a:t>
            </a:r>
            <a:r>
              <a:rPr lang="zh-CN" altLang="en-US" dirty="0" smtClean="0"/>
              <a:t>等于二进制的位数。</a:t>
            </a:r>
            <a:endParaRPr lang="zh-CN" altLang="en-US" dirty="0"/>
          </a:p>
        </p:txBody>
      </p:sp>
      <p:pic>
        <p:nvPicPr>
          <p:cNvPr id="88192" name="Picture 128" descr="C:\Users\Sam\AppData\Roaming\Tencent\Users\1850360580\QQ\WinTemp\RichOle\A_GS]DICPZBY(}OQ~00TUG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22" y="4901876"/>
            <a:ext cx="5771778" cy="192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" y="2547312"/>
            <a:ext cx="3688762" cy="30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899592" y="556073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串行加法器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436096" y="4407495"/>
            <a:ext cx="2199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位并行加法器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3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68760"/>
            <a:ext cx="3688762" cy="30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 smtClean="0"/>
              <a:t>Serial Adder </a:t>
            </a:r>
            <a:r>
              <a:rPr lang="en-US" altLang="zh-CN" sz="3600" b="1" dirty="0" smtClean="0">
                <a:solidFill>
                  <a:srgbClr val="FF0000"/>
                </a:solidFill>
              </a:rPr>
              <a:t>Design</a:t>
            </a:r>
            <a:r>
              <a:rPr lang="en-US" altLang="zh-CN" sz="3600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/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en-US" altLang="zh-CN" sz="2800" dirty="0" smtClean="0"/>
              <a:t>(</a:t>
            </a:r>
            <a:r>
              <a:rPr lang="zh-CN" altLang="en-US" sz="2800" dirty="0" smtClean="0"/>
              <a:t>不用全加器，而用</a:t>
            </a:r>
            <a:r>
              <a:rPr lang="en-US" altLang="zh-CN" sz="2800" b="1" dirty="0" smtClean="0"/>
              <a:t>JK</a:t>
            </a:r>
            <a:r>
              <a:rPr lang="zh-CN" altLang="en-US" sz="2800" b="1" dirty="0" smtClean="0"/>
              <a:t>触发器</a:t>
            </a:r>
            <a:r>
              <a:rPr lang="en-US" altLang="zh-CN" sz="2800" dirty="0" smtClean="0"/>
              <a:t>)</a:t>
            </a:r>
          </a:p>
        </p:txBody>
      </p:sp>
      <p:pic>
        <p:nvPicPr>
          <p:cNvPr id="8910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81850"/>
            <a:ext cx="5040630" cy="349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80902" y="1079171"/>
            <a:ext cx="7429911" cy="5724969"/>
            <a:chOff x="880902" y="1016399"/>
            <a:chExt cx="7429911" cy="5724969"/>
          </a:xfrm>
        </p:grpSpPr>
        <p:pic>
          <p:nvPicPr>
            <p:cNvPr id="89107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329" y="1016399"/>
              <a:ext cx="1765935" cy="3497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108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902" y="4725144"/>
              <a:ext cx="3983272" cy="2016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109" name="Picture 2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6388" y="4725144"/>
              <a:ext cx="2924425" cy="1368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84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Serial Adder (</a:t>
            </a:r>
            <a:r>
              <a:rPr lang="en-US" altLang="zh-CN" b="1" dirty="0" smtClean="0">
                <a:solidFill>
                  <a:srgbClr val="FF0000"/>
                </a:solidFill>
              </a:rPr>
              <a:t>JK</a:t>
            </a:r>
            <a:r>
              <a:rPr lang="en-US" altLang="zh-CN" dirty="0" smtClean="0"/>
              <a:t>)</a:t>
            </a:r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798638"/>
              </p:ext>
            </p:extLst>
          </p:nvPr>
        </p:nvGraphicFramePr>
        <p:xfrm>
          <a:off x="228600" y="980728"/>
          <a:ext cx="8763000" cy="434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3" name="位图图像" r:id="rId4" imgW="3962743" imgH="1966130" progId="Paint.Picture">
                  <p:embed/>
                </p:oleObj>
              </mc:Choice>
              <mc:Fallback>
                <p:oleObj name="位图图像" r:id="rId4" imgW="3962743" imgH="196613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980728"/>
                        <a:ext cx="8763000" cy="434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pic>
        <p:nvPicPr>
          <p:cNvPr id="5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73216"/>
            <a:ext cx="292442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2800"/>
            <a:ext cx="4464496" cy="835920"/>
          </a:xfrm>
        </p:spPr>
        <p:txBody>
          <a:bodyPr/>
          <a:lstStyle/>
          <a:p>
            <a:pPr marL="742950" indent="-742950" algn="l" eaLnBrk="1" hangingPunct="1">
              <a:buFont typeface="+mj-ea"/>
              <a:buAutoNum type="circleNumDbPlain" startAt="3"/>
            </a:pPr>
            <a:r>
              <a:rPr lang="zh-CN" altLang="en-US" sz="3600" b="1" dirty="0">
                <a:solidFill>
                  <a:srgbClr val="FF0000"/>
                </a:solidFill>
              </a:rPr>
              <a:t>通用</a:t>
            </a:r>
            <a:r>
              <a:rPr lang="zh-CN" altLang="en-US" sz="3600" b="1" dirty="0" smtClean="0">
                <a:solidFill>
                  <a:srgbClr val="FF0000"/>
                </a:solidFill>
              </a:rPr>
              <a:t>移位</a:t>
            </a:r>
            <a:r>
              <a:rPr lang="zh-CN" altLang="en-US" sz="3600" b="1" dirty="0" smtClean="0"/>
              <a:t>寄存器</a:t>
            </a:r>
            <a:endParaRPr lang="en-US" altLang="zh-CN" b="1" dirty="0" smtClean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04" y="980728"/>
                <a:ext cx="8928992" cy="5373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2600" b="1" dirty="0" smtClean="0"/>
                  <a:t>典型功能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清零控制端</a:t>
                </a:r>
                <a:r>
                  <a:rPr lang="zh-CN" altLang="en-US" dirty="0" smtClean="0"/>
                  <a:t>将寄存器复位到</a:t>
                </a:r>
                <a:r>
                  <a:rPr lang="en-US" altLang="zh-CN" dirty="0" smtClean="0"/>
                  <a:t>0.</a:t>
                </a:r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时钟输入端</a:t>
                </a:r>
                <a:r>
                  <a:rPr lang="zh-CN" altLang="en-US" dirty="0" smtClean="0"/>
                  <a:t>与操作同步。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右移控制输入端</a:t>
                </a:r>
                <a:r>
                  <a:rPr lang="zh-CN" altLang="en-US" dirty="0" smtClean="0"/>
                  <a:t>使寄存器具有右移功能，还有与右移有关的串行输入端和输出端。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左移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控制输入端</a:t>
                </a:r>
                <a:r>
                  <a:rPr lang="zh-CN" altLang="en-US" dirty="0"/>
                  <a:t>使寄存器具</a:t>
                </a:r>
                <a:r>
                  <a:rPr lang="zh-CN" altLang="en-US" dirty="0" smtClean="0"/>
                  <a:t>有左移</a:t>
                </a:r>
                <a:r>
                  <a:rPr lang="zh-CN" altLang="en-US" dirty="0"/>
                  <a:t>功能，还有</a:t>
                </a:r>
                <a:r>
                  <a:rPr lang="zh-CN" altLang="en-US" dirty="0" smtClean="0"/>
                  <a:t>与左移</a:t>
                </a:r>
                <a:r>
                  <a:rPr lang="zh-CN" altLang="en-US" dirty="0"/>
                  <a:t>有关的串行输入端和输出端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b="1" dirty="0" smtClean="0">
                    <a:solidFill>
                      <a:srgbClr val="FF0000"/>
                    </a:solidFill>
                  </a:rPr>
                  <a:t>并行预置端</a:t>
                </a:r>
                <a:r>
                  <a:rPr lang="zh-CN" altLang="en-US" dirty="0" smtClean="0"/>
                  <a:t>使寄存器具有并行传输功能，还有与并行传输相关的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个输入端。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zh-CN" altLang="en-US" dirty="0" smtClean="0"/>
                  <a:t>个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并行输出端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342900" indent="-342900">
                  <a:lnSpc>
                    <a:spcPct val="130000"/>
                  </a:lnSpc>
                  <a:buFont typeface="Arial" pitchFamily="34" charset="0"/>
                  <a:buChar char="•"/>
                </a:pPr>
                <a:r>
                  <a:rPr lang="zh-CN" altLang="en-US" dirty="0" smtClean="0"/>
                  <a:t>在没有时钟作用时，寄存器中的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信息保持不变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80728"/>
                <a:ext cx="8928992" cy="5373779"/>
              </a:xfrm>
              <a:prstGeom prst="rect">
                <a:avLst/>
              </a:prstGeom>
              <a:blipFill rotWithShape="1">
                <a:blip r:embed="rId3"/>
                <a:stretch>
                  <a:fillRect l="-1230" t="-114" b="-1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 4"/>
          <p:cNvSpPr/>
          <p:nvPr/>
        </p:nvSpPr>
        <p:spPr bwMode="auto">
          <a:xfrm>
            <a:off x="107504" y="2564904"/>
            <a:ext cx="360040" cy="2304256"/>
          </a:xfrm>
          <a:prstGeom prst="roundRect">
            <a:avLst/>
          </a:prstGeom>
          <a:solidFill>
            <a:srgbClr val="00E4A8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701" y="82641"/>
            <a:ext cx="3733487" cy="234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473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59832" y="70520"/>
            <a:ext cx="6084168" cy="8382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Universal Shift Register</a:t>
            </a:r>
          </a:p>
        </p:txBody>
      </p:sp>
      <p:pic>
        <p:nvPicPr>
          <p:cNvPr id="49155" name="Picture 5" descr="AACFLRJ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84"/>
          <a:stretch/>
        </p:blipFill>
        <p:spPr bwMode="auto">
          <a:xfrm>
            <a:off x="1732199" y="1041374"/>
            <a:ext cx="7376305" cy="5816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6" y="318"/>
            <a:ext cx="289560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17032"/>
            <a:ext cx="2389547" cy="1700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3" name="TextBox 2"/>
          <p:cNvSpPr txBox="1"/>
          <p:nvPr/>
        </p:nvSpPr>
        <p:spPr>
          <a:xfrm>
            <a:off x="1259632" y="50207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73067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97143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1184052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 smtClean="0">
                <a:solidFill>
                  <a:srgbClr val="FF0000"/>
                </a:solidFill>
              </a:rPr>
              <a:t>3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1425703" y="1368718"/>
            <a:ext cx="1778145" cy="33564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miter lim="800000"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0575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9036496" cy="611496"/>
          </a:xfrm>
        </p:spPr>
        <p:txBody>
          <a:bodyPr/>
          <a:lstStyle/>
          <a:p>
            <a:r>
              <a:rPr lang="zh-CN" altLang="en-US" dirty="0" smtClean="0"/>
              <a:t>化简：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600" dirty="0" smtClean="0"/>
              <a:t>例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> </a:t>
            </a:r>
            <a:r>
              <a:rPr lang="en-US" altLang="zh-CN" sz="3600" dirty="0"/>
              <a:t>A </a:t>
            </a:r>
            <a:r>
              <a:rPr lang="en-US" altLang="zh-CN" sz="3600" dirty="0" smtClean="0"/>
              <a:t>Sequence Detector </a:t>
            </a:r>
            <a:r>
              <a:rPr lang="en-US" altLang="zh-CN" sz="3200" dirty="0"/>
              <a:t>(</a:t>
            </a:r>
            <a:r>
              <a:rPr lang="en-US" altLang="zh-CN" sz="3200" b="1" dirty="0">
                <a:solidFill>
                  <a:srgbClr val="FF0000"/>
                </a:solidFill>
              </a:rPr>
              <a:t>D</a:t>
            </a:r>
            <a:r>
              <a:rPr lang="zh-CN" altLang="en-US" sz="3200" b="1" dirty="0">
                <a:solidFill>
                  <a:srgbClr val="FF0000"/>
                </a:solidFill>
              </a:rPr>
              <a:t>触发器</a:t>
            </a:r>
            <a:r>
              <a:rPr lang="en-US" altLang="zh-CN" sz="3200" dirty="0"/>
              <a:t>)</a:t>
            </a:r>
            <a:r>
              <a:rPr lang="en-US" altLang="zh-CN" sz="3600" dirty="0" smtClean="0"/>
              <a:t> </a:t>
            </a:r>
            <a:r>
              <a:rPr lang="en-US" altLang="zh-CN" sz="3200" dirty="0" smtClean="0"/>
              <a:t>-2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63688" y="1052736"/>
                <a:ext cx="47184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=∑(3,5,7)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052736"/>
                <a:ext cx="4718408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63688" y="1495237"/>
                <a:ext cx="47524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=∑(1,5,7)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495237"/>
                <a:ext cx="475245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00836" y="1959223"/>
                <a:ext cx="27993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=∑(6,7)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836" y="1959223"/>
                <a:ext cx="2799356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1544"/>
            <a:ext cx="91440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79286" y="5085184"/>
                <a:ext cx="3653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𝑨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86" y="5085184"/>
                <a:ext cx="365362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79286" y="5527685"/>
                <a:ext cx="3788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𝑩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/>
                            </a:rPr>
                            <m:t>𝒕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286" y="5527685"/>
                <a:ext cx="3788858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816434" y="5991671"/>
                <a:ext cx="1263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/>
                        </a:rPr>
                        <m:t>𝒚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434" y="5991671"/>
                <a:ext cx="1263616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29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74LS194A</a:t>
            </a:r>
            <a:r>
              <a:rPr lang="zh-CN" altLang="en-US" dirty="0" smtClean="0"/>
              <a:t>：双向移位寄存器</a:t>
            </a:r>
            <a:endParaRPr lang="zh-CN" altLang="en-US" dirty="0"/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4624"/>
            <a:ext cx="2088232" cy="102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956" name="Picture 4" descr="C:\Users\Sam\AppData\Roaming\Tencent\Users\1850360580\QQ\WinTemp\RichOle\_AU1L0A`GF~(%BDC0ZFA]A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9" y="1573579"/>
            <a:ext cx="8948727" cy="523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957" name="Picture 5" descr="C:\Users\Sam\AppData\Roaming\Tencent\Users\1850360580\QQ\WinTemp\RichOle\)}JS@~RB~VJK~YGVZ4}}]R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36" y="24714"/>
            <a:ext cx="24574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07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1017304"/>
            <a:ext cx="8483672" cy="1763624"/>
          </a:xfrm>
        </p:spPr>
        <p:txBody>
          <a:bodyPr/>
          <a:lstStyle/>
          <a:p>
            <a:r>
              <a:rPr lang="zh-CN" altLang="en-US" sz="2400" b="1" dirty="0" smtClean="0"/>
              <a:t>行为级描述</a:t>
            </a:r>
            <a:r>
              <a:rPr lang="zh-CN" altLang="en-US" sz="2400" dirty="0" smtClean="0"/>
              <a:t>：只使用类似功能表描述寄存器功能，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</a:t>
            </a:r>
            <a:r>
              <a:rPr lang="zh-CN" altLang="en-US" sz="2400" dirty="0" smtClean="0"/>
              <a:t>无需了解电路结构。</a:t>
            </a:r>
            <a:endParaRPr lang="en-US" altLang="zh-CN" sz="2400" dirty="0" smtClean="0"/>
          </a:p>
          <a:p>
            <a:r>
              <a:rPr lang="zh-CN" altLang="en-US" sz="2400" b="1" dirty="0" smtClean="0"/>
              <a:t>结构级描述</a:t>
            </a:r>
            <a:r>
              <a:rPr lang="zh-CN" altLang="en-US" sz="2400" dirty="0" smtClean="0"/>
              <a:t>：需要了解由门、触发器和数据选择器构成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zh-CN" altLang="en-US" sz="2400" dirty="0" smtClean="0"/>
              <a:t>的电路结构，许多元件被实例化，类似逻辑电路图。</a:t>
            </a: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HDL</a:t>
            </a:r>
            <a:r>
              <a:rPr lang="zh-CN" altLang="en-US" dirty="0" smtClean="0"/>
              <a:t>描述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217472" y="443214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7544" y="3645024"/>
            <a:ext cx="8352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【</a:t>
            </a:r>
            <a:r>
              <a:rPr lang="zh-CN" altLang="en-US" dirty="0" smtClean="0"/>
              <a:t>注</a:t>
            </a:r>
            <a:r>
              <a:rPr lang="en-US" altLang="zh-CN" dirty="0" smtClean="0"/>
              <a:t>】</a:t>
            </a:r>
            <a:r>
              <a:rPr lang="zh-CN" altLang="en-US" dirty="0" smtClean="0"/>
              <a:t>类型</a:t>
            </a:r>
            <a:r>
              <a:rPr lang="en-US" altLang="zh-CN" dirty="0" err="1" smtClean="0">
                <a:solidFill>
                  <a:srgbClr val="0070C0"/>
                </a:solidFill>
              </a:rPr>
              <a:t>reg</a:t>
            </a:r>
            <a:r>
              <a:rPr lang="zh-CN" altLang="en-US" dirty="0" smtClean="0"/>
              <a:t>定义的变量在用赋值语句赋值一个新值之前，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</a:t>
            </a:r>
            <a:r>
              <a:rPr lang="zh-CN" altLang="en-US" dirty="0" smtClean="0"/>
              <a:t>会保持数值不变。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87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计数器 </a:t>
            </a:r>
            <a:r>
              <a:rPr lang="en-US" altLang="zh-CN" dirty="0" smtClean="0"/>
              <a:t>Verilog </a:t>
            </a:r>
            <a:r>
              <a:rPr lang="zh-CN" altLang="en-US" dirty="0" smtClean="0"/>
              <a:t>行为级描述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79512" y="1052736"/>
            <a:ext cx="64807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70C0"/>
                </a:solidFill>
                <a:latin typeface="LetterGothic"/>
              </a:rPr>
              <a:t>module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b="1" dirty="0">
                <a:latin typeface="LetterGothic"/>
              </a:rPr>
              <a:t>counter</a:t>
            </a:r>
            <a:r>
              <a:rPr lang="en-US" altLang="zh-CN" dirty="0">
                <a:latin typeface="LetterGothic"/>
              </a:rPr>
              <a:t> #(</a:t>
            </a:r>
            <a:r>
              <a:rPr lang="en-US" altLang="zh-CN" b="1" dirty="0">
                <a:solidFill>
                  <a:srgbClr val="0070C0"/>
                </a:solidFill>
                <a:latin typeface="LetterGothic"/>
              </a:rPr>
              <a:t>parameter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LetterGothic"/>
              </a:rPr>
              <a:t>N</a:t>
            </a:r>
            <a:r>
              <a:rPr lang="en-US" altLang="zh-CN" dirty="0">
                <a:latin typeface="LetterGothic"/>
              </a:rPr>
              <a:t> </a:t>
            </a:r>
            <a:r>
              <a:rPr lang="en-US" altLang="zh-CN" dirty="0">
                <a:latin typeface="MathematicalPi-One"/>
              </a:rPr>
              <a:t> </a:t>
            </a:r>
            <a:r>
              <a:rPr lang="en-US" altLang="zh-CN" dirty="0">
                <a:latin typeface="LetterGothic"/>
              </a:rPr>
              <a:t>8)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LetterGothic"/>
              </a:rPr>
              <a:t>       (</a:t>
            </a:r>
            <a:r>
              <a:rPr lang="en-US" altLang="zh-CN" b="1" dirty="0">
                <a:solidFill>
                  <a:srgbClr val="0070C0"/>
                </a:solidFill>
                <a:latin typeface="LetterGothic"/>
              </a:rPr>
              <a:t>input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 err="1">
                <a:latin typeface="LetterGothic"/>
              </a:rPr>
              <a:t>clk</a:t>
            </a:r>
            <a:r>
              <a:rPr lang="en-US" altLang="zh-CN" dirty="0">
                <a:latin typeface="LetterGothic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LetterGothic"/>
              </a:rPr>
              <a:t>        input</a:t>
            </a:r>
            <a:r>
              <a:rPr lang="en-US" altLang="zh-CN" dirty="0" smtClean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>
                <a:latin typeface="LetterGothic"/>
              </a:rPr>
              <a:t>reset,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LetterGothic"/>
              </a:rPr>
              <a:t>        output</a:t>
            </a:r>
            <a:r>
              <a:rPr lang="en-US" altLang="zh-CN" dirty="0" smtClean="0">
                <a:latin typeface="LetterGothic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LetterGothic"/>
              </a:rPr>
              <a:t>reg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>
                <a:latin typeface="LetterGothic"/>
              </a:rPr>
              <a:t>[</a:t>
            </a:r>
            <a:r>
              <a:rPr lang="en-US" altLang="zh-CN" b="1" dirty="0" smtClean="0">
                <a:solidFill>
                  <a:srgbClr val="FF0000"/>
                </a:solidFill>
                <a:latin typeface="LetterGothic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LetterGothic"/>
              </a:rPr>
              <a:t>-1</a:t>
            </a:r>
            <a:r>
              <a:rPr lang="en-US" altLang="zh-CN" dirty="0" smtClean="0">
                <a:latin typeface="LetterGothic"/>
              </a:rPr>
              <a:t>:0</a:t>
            </a:r>
            <a:r>
              <a:rPr lang="en-US" altLang="zh-CN" dirty="0">
                <a:latin typeface="LetterGothic"/>
              </a:rPr>
              <a:t>] q);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LetterGothic"/>
              </a:rPr>
              <a:t>  always</a:t>
            </a:r>
            <a:r>
              <a:rPr lang="en-US" altLang="zh-CN" dirty="0" smtClean="0">
                <a:latin typeface="LetterGothic"/>
              </a:rPr>
              <a:t> </a:t>
            </a:r>
            <a:r>
              <a:rPr lang="en-US" altLang="zh-CN" dirty="0">
                <a:latin typeface="LetterGothic"/>
              </a:rPr>
              <a:t>@ (</a:t>
            </a:r>
            <a:r>
              <a:rPr lang="en-US" altLang="zh-CN" b="1" dirty="0" err="1">
                <a:solidFill>
                  <a:srgbClr val="0070C0"/>
                </a:solidFill>
                <a:latin typeface="LetterGothic"/>
              </a:rPr>
              <a:t>posedge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 err="1">
                <a:latin typeface="LetterGothic"/>
              </a:rPr>
              <a:t>clk</a:t>
            </a:r>
            <a:r>
              <a:rPr lang="en-US" altLang="zh-CN" dirty="0">
                <a:latin typeface="LetterGothic"/>
              </a:rPr>
              <a:t> or </a:t>
            </a:r>
            <a:r>
              <a:rPr lang="en-US" altLang="zh-CN" b="1" dirty="0" err="1">
                <a:solidFill>
                  <a:srgbClr val="0070C0"/>
                </a:solidFill>
                <a:latin typeface="LetterGothic"/>
              </a:rPr>
              <a:t>posedge</a:t>
            </a:r>
            <a:r>
              <a:rPr lang="en-US" altLang="zh-CN" dirty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>
                <a:latin typeface="LetterGothic"/>
              </a:rPr>
              <a:t>reset)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LetterGothic"/>
              </a:rPr>
              <a:t>    if</a:t>
            </a:r>
            <a:r>
              <a:rPr lang="en-US" altLang="zh-CN" dirty="0" smtClean="0">
                <a:solidFill>
                  <a:srgbClr val="0070C0"/>
                </a:solidFill>
                <a:latin typeface="LetterGothic"/>
              </a:rPr>
              <a:t> </a:t>
            </a:r>
            <a:r>
              <a:rPr lang="en-US" altLang="zh-CN" dirty="0">
                <a:latin typeface="LetterGothic"/>
              </a:rPr>
              <a:t>(reset) </a:t>
            </a:r>
            <a:r>
              <a:rPr lang="en-US" altLang="zh-CN" dirty="0" smtClean="0">
                <a:latin typeface="LetterGothic"/>
              </a:rPr>
              <a:t>q &lt;= 0</a:t>
            </a:r>
            <a:r>
              <a:rPr lang="en-US" altLang="zh-CN" dirty="0">
                <a:latin typeface="LetterGothic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70C0"/>
                </a:solidFill>
                <a:latin typeface="LetterGothic"/>
              </a:rPr>
              <a:t>    else</a:t>
            </a:r>
            <a:r>
              <a:rPr lang="en-US" altLang="zh-CN" dirty="0" smtClean="0">
                <a:solidFill>
                  <a:srgbClr val="0070C0"/>
                </a:solidFill>
                <a:latin typeface="LetterGothic"/>
              </a:rPr>
              <a:t>       </a:t>
            </a:r>
            <a:r>
              <a:rPr lang="en-US" altLang="zh-CN" dirty="0" smtClean="0">
                <a:latin typeface="LetterGothic"/>
              </a:rPr>
              <a:t>q &lt;= q </a:t>
            </a:r>
            <a:r>
              <a:rPr lang="en-US" altLang="zh-CN" dirty="0" smtClean="0">
                <a:latin typeface="MathematicalPi-One"/>
              </a:rPr>
              <a:t>+ </a:t>
            </a:r>
            <a:r>
              <a:rPr lang="en-US" altLang="zh-CN" dirty="0" smtClean="0">
                <a:latin typeface="LetterGothic"/>
              </a:rPr>
              <a:t>1</a:t>
            </a:r>
            <a:r>
              <a:rPr lang="en-US" altLang="zh-CN" dirty="0">
                <a:latin typeface="LetterGothic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b="1" dirty="0" err="1">
                <a:solidFill>
                  <a:srgbClr val="0070C0"/>
                </a:solidFill>
                <a:latin typeface="LetterGothic"/>
              </a:rPr>
              <a:t>endmodule</a:t>
            </a:r>
            <a:endParaRPr lang="zh-CN" altLang="en-US" sz="8800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288" y="1124744"/>
            <a:ext cx="1450504" cy="1904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424" y="3978135"/>
            <a:ext cx="3384376" cy="215500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11960" y="6196963"/>
            <a:ext cx="4716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由加法器和复位寄存器构成的</a:t>
            </a:r>
            <a:r>
              <a:rPr lang="en-US" altLang="zh-CN" sz="2000" dirty="0" smtClean="0"/>
              <a:t>N</a:t>
            </a:r>
            <a:r>
              <a:rPr lang="zh-CN" altLang="en-US" sz="2000" dirty="0" smtClean="0"/>
              <a:t>位计数器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6478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 smtClean="0"/>
              <a:t>移位寄存器</a:t>
            </a:r>
            <a:r>
              <a:rPr lang="zh-CN" altLang="en-US" dirty="0"/>
              <a:t>行为</a:t>
            </a:r>
            <a:r>
              <a:rPr lang="zh-CN" altLang="en-US" dirty="0" smtClean="0"/>
              <a:t>描述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73056" y="2669012"/>
            <a:ext cx="8505903" cy="397031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b="1" dirty="0" err="1" smtClean="0">
                <a:latin typeface="Arial" panose="020B0604020202020204" pitchFamily="34" charset="0"/>
              </a:rPr>
              <a:t>Shift_Register</a:t>
            </a:r>
            <a:r>
              <a:rPr lang="en-US" altLang="zh-CN" sz="1800" dirty="0" smtClean="0">
                <a:latin typeface="Arial" panose="020B0604020202020204" pitchFamily="34" charset="0"/>
              </a:rPr>
              <a:t> (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reg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[3: 0] </a:t>
            </a:r>
            <a:r>
              <a:rPr lang="en-US" altLang="zh-CN" sz="1800" dirty="0" err="1">
                <a:latin typeface="Arial" panose="020B0604020202020204" pitchFamily="34" charset="0"/>
              </a:rPr>
              <a:t>A_par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Register output</a:t>
            </a:r>
          </a:p>
          <a:p>
            <a:r>
              <a:rPr lang="en-US" altLang="zh-CN" sz="1800" b="1" dirty="0" smtClean="0">
                <a:latin typeface="ArialBold"/>
              </a:rPr>
              <a:t>                  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   </a:t>
            </a:r>
            <a:r>
              <a:rPr lang="en-US" altLang="zh-CN" sz="1800" dirty="0" smtClean="0">
                <a:latin typeface="Arial" panose="020B0604020202020204" pitchFamily="34" charset="0"/>
              </a:rPr>
              <a:t>[</a:t>
            </a:r>
            <a:r>
              <a:rPr lang="en-US" altLang="zh-CN" sz="1800" dirty="0">
                <a:latin typeface="Arial" panose="020B0604020202020204" pitchFamily="34" charset="0"/>
              </a:rPr>
              <a:t>3: 0] </a:t>
            </a:r>
            <a:r>
              <a:rPr lang="en-US" altLang="zh-CN" sz="1800" dirty="0" err="1">
                <a:latin typeface="Arial" panose="020B0604020202020204" pitchFamily="34" charset="0"/>
              </a:rPr>
              <a:t>I_par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Parallel input</a:t>
            </a:r>
          </a:p>
          <a:p>
            <a:r>
              <a:rPr lang="en-US" altLang="zh-CN" sz="1800" b="1" dirty="0" smtClean="0">
                <a:latin typeface="ArialBold"/>
              </a:rPr>
              <a:t>                   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input</a:t>
            </a:r>
            <a:r>
              <a:rPr lang="en-US" altLang="zh-CN" sz="1800" b="1" dirty="0" smtClean="0">
                <a:latin typeface="ArialBold"/>
              </a:rPr>
              <a:t>         </a:t>
            </a:r>
            <a:r>
              <a:rPr lang="en-US" altLang="zh-CN" sz="1800" dirty="0" smtClean="0">
                <a:latin typeface="Arial" panose="020B0604020202020204" pitchFamily="34" charset="0"/>
              </a:rPr>
              <a:t>s1</a:t>
            </a:r>
            <a:r>
              <a:rPr lang="en-US" altLang="zh-CN" sz="1800" dirty="0">
                <a:latin typeface="Arial" panose="020B0604020202020204" pitchFamily="34" charset="0"/>
              </a:rPr>
              <a:t>, s0,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Select inputs</a:t>
            </a:r>
          </a:p>
          <a:p>
            <a:r>
              <a:rPr lang="en-US" altLang="zh-CN" sz="1800" dirty="0" smtClean="0">
                <a:latin typeface="Arial" panose="020B0604020202020204" pitchFamily="34" charset="0"/>
              </a:rPr>
              <a:t>                                                                  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MSB_in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</a:rPr>
              <a:t>LSB_in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smtClean="0">
                <a:latin typeface="Arial" panose="020B0604020202020204" pitchFamily="34" charset="0"/>
              </a:rPr>
              <a:t>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Serial inputs</a:t>
            </a:r>
          </a:p>
          <a:p>
            <a:r>
              <a:rPr lang="en-US" altLang="zh-CN" sz="1800" dirty="0" smtClean="0">
                <a:latin typeface="Arial" panose="020B0604020202020204" pitchFamily="34" charset="0"/>
              </a:rPr>
              <a:t>                                                                   CLK</a:t>
            </a:r>
            <a:r>
              <a:rPr lang="en-US" altLang="zh-CN" sz="1800" dirty="0">
                <a:latin typeface="Arial" panose="020B0604020202020204" pitchFamily="34" charset="0"/>
              </a:rPr>
              <a:t>,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Clear_b</a:t>
            </a:r>
            <a:r>
              <a:rPr lang="en-US" altLang="zh-CN" sz="1800" dirty="0" smtClean="0">
                <a:latin typeface="Arial" panose="020B0604020202020204" pitchFamily="34" charset="0"/>
              </a:rPr>
              <a:t>);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Clock and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Clear</a:t>
            </a:r>
          </a:p>
          <a:p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b="1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altLang="zh-CN" sz="1800" b="1" dirty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 </a:t>
            </a:r>
            <a:r>
              <a:rPr lang="en-US" altLang="zh-CN" sz="1800" b="1" dirty="0" err="1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CLK, </a:t>
            </a:r>
            <a:r>
              <a:rPr lang="en-US" altLang="zh-CN" sz="1800" b="1" dirty="0" err="1">
                <a:solidFill>
                  <a:srgbClr val="0070C0"/>
                </a:solidFill>
                <a:latin typeface="ArialBold"/>
              </a:rPr>
              <a:t>negedge</a:t>
            </a: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1800" dirty="0" err="1">
                <a:latin typeface="Arial" panose="020B0604020202020204" pitchFamily="34" charset="0"/>
              </a:rPr>
              <a:t>Clear_b</a:t>
            </a:r>
            <a:r>
              <a:rPr lang="en-US" altLang="zh-CN" sz="1800" dirty="0" smtClean="0">
                <a:latin typeface="Arial" panose="020B0604020202020204" pitchFamily="34" charset="0"/>
              </a:rPr>
              <a:t>)</a:t>
            </a:r>
            <a:endParaRPr lang="en-US" altLang="zh-CN" sz="1800" dirty="0">
              <a:latin typeface="Arial" panose="020B0604020202020204" pitchFamily="34" charset="0"/>
            </a:endParaRPr>
          </a:p>
          <a:p>
            <a:r>
              <a:rPr lang="en-US" altLang="zh-CN" sz="1800" b="1" dirty="0" smtClean="0">
                <a:latin typeface="ArialBold"/>
              </a:rPr>
              <a:t>   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</a:t>
            </a:r>
            <a:r>
              <a:rPr lang="en-US" altLang="zh-CN" sz="1800" dirty="0" err="1">
                <a:latin typeface="Arial" panose="020B0604020202020204" pitchFamily="34" charset="0"/>
              </a:rPr>
              <a:t>Clear_b</a:t>
            </a:r>
            <a:r>
              <a:rPr lang="en-US" altLang="zh-CN" sz="1800" dirty="0">
                <a:latin typeface="Arial" panose="020B0604020202020204" pitchFamily="34" charset="0"/>
              </a:rPr>
              <a:t> == 0) </a:t>
            </a:r>
            <a:r>
              <a:rPr lang="en-US" altLang="zh-CN" sz="1800" dirty="0" smtClean="0">
                <a:latin typeface="Arial" panose="020B0604020202020204" pitchFamily="34" charset="0"/>
              </a:rPr>
              <a:t>  </a:t>
            </a:r>
            <a:r>
              <a:rPr lang="en-US" altLang="zh-CN" sz="1800" dirty="0" err="1" smtClean="0">
                <a:latin typeface="Arial" panose="020B0604020202020204" pitchFamily="34" charset="0"/>
              </a:rPr>
              <a:t>A_par</a:t>
            </a:r>
            <a:r>
              <a:rPr lang="en-US" altLang="zh-CN" sz="1800" dirty="0" smtClean="0">
                <a:latin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&lt;= 4’b0000;</a:t>
            </a:r>
          </a:p>
          <a:p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18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case</a:t>
            </a:r>
            <a:r>
              <a:rPr lang="en-US" altLang="zh-CN" sz="1800" b="1" dirty="0" smtClean="0">
                <a:latin typeface="ArialBold"/>
              </a:rPr>
              <a:t> </a:t>
            </a:r>
            <a:r>
              <a:rPr lang="en-US" altLang="zh-CN" sz="1800" dirty="0">
                <a:latin typeface="Arial" panose="020B0604020202020204" pitchFamily="34" charset="0"/>
              </a:rPr>
              <a:t>({s1, s0})</a:t>
            </a:r>
          </a:p>
          <a:p>
            <a:r>
              <a:rPr lang="pt-BR" altLang="zh-CN" sz="1800" dirty="0" smtClean="0">
                <a:latin typeface="Arial" panose="020B0604020202020204" pitchFamily="34" charset="0"/>
              </a:rPr>
              <a:t>                    2'b00</a:t>
            </a:r>
            <a:r>
              <a:rPr lang="pt-BR" altLang="zh-CN" sz="1800" dirty="0">
                <a:latin typeface="Arial" panose="020B0604020202020204" pitchFamily="34" charset="0"/>
              </a:rPr>
              <a:t>: A_par &lt;= A_par; </a:t>
            </a:r>
            <a:r>
              <a:rPr lang="pt-BR" altLang="zh-CN" sz="1800" dirty="0" smtClean="0">
                <a:latin typeface="Arial" panose="020B0604020202020204" pitchFamily="34" charset="0"/>
              </a:rPr>
              <a:t>                                   </a:t>
            </a:r>
            <a:r>
              <a:rPr lang="pt-BR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pt-BR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No change</a:t>
            </a:r>
          </a:p>
          <a:p>
            <a:r>
              <a:rPr lang="en-US" altLang="zh-CN" sz="1800" dirty="0" smtClean="0">
                <a:latin typeface="Arial" panose="020B0604020202020204" pitchFamily="34" charset="0"/>
              </a:rPr>
              <a:t>                    2'b01</a:t>
            </a:r>
            <a:r>
              <a:rPr lang="en-US" altLang="zh-CN" sz="1800" dirty="0">
                <a:latin typeface="Arial" panose="020B0604020202020204" pitchFamily="34" charset="0"/>
              </a:rPr>
              <a:t>: </a:t>
            </a:r>
            <a:r>
              <a:rPr lang="en-US" altLang="zh-CN" sz="1800" dirty="0" err="1">
                <a:latin typeface="Arial" panose="020B0604020202020204" pitchFamily="34" charset="0"/>
              </a:rPr>
              <a:t>A_par</a:t>
            </a:r>
            <a:r>
              <a:rPr lang="en-US" altLang="zh-CN" sz="1800" dirty="0">
                <a:latin typeface="Arial" panose="020B0604020202020204" pitchFamily="34" charset="0"/>
              </a:rPr>
              <a:t> &lt;= 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{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MSB_in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US" altLang="zh-CN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A_par</a:t>
            </a:r>
            <a:r>
              <a:rPr lang="en-US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[3: 1]}</a:t>
            </a:r>
            <a:r>
              <a:rPr lang="en-US" altLang="zh-CN" sz="1800" dirty="0">
                <a:latin typeface="Arial" panose="020B0604020202020204" pitchFamily="34" charset="0"/>
              </a:rPr>
              <a:t>;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Shift right</a:t>
            </a:r>
          </a:p>
          <a:p>
            <a:r>
              <a:rPr lang="fr-FR" altLang="zh-CN" sz="1800" dirty="0" smtClean="0">
                <a:latin typeface="Arial" panose="020B0604020202020204" pitchFamily="34" charset="0"/>
              </a:rPr>
              <a:t>                    2'b10</a:t>
            </a:r>
            <a:r>
              <a:rPr lang="fr-FR" altLang="zh-CN" sz="1800" dirty="0">
                <a:latin typeface="Arial" panose="020B0604020202020204" pitchFamily="34" charset="0"/>
              </a:rPr>
              <a:t>: A_par &lt;= </a:t>
            </a:r>
            <a:r>
              <a:rPr lang="fr-FR" altLang="zh-CN" sz="1800" dirty="0">
                <a:solidFill>
                  <a:srgbClr val="FF0000"/>
                </a:solidFill>
                <a:latin typeface="Arial" panose="020B0604020202020204" pitchFamily="34" charset="0"/>
              </a:rPr>
              <a:t>{A_par[2: 0], LSB_in}</a:t>
            </a:r>
            <a:r>
              <a:rPr lang="fr-FR" altLang="zh-CN" sz="1800" dirty="0">
                <a:latin typeface="Arial" panose="020B0604020202020204" pitchFamily="34" charset="0"/>
              </a:rPr>
              <a:t>; </a:t>
            </a:r>
            <a:r>
              <a:rPr lang="fr-FR" altLang="zh-CN" sz="1800" dirty="0" smtClean="0">
                <a:latin typeface="Arial" panose="020B0604020202020204" pitchFamily="34" charset="0"/>
              </a:rPr>
              <a:t>           </a:t>
            </a:r>
            <a:r>
              <a:rPr lang="fr-FR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fr-FR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Shift left</a:t>
            </a:r>
          </a:p>
          <a:p>
            <a:r>
              <a:rPr lang="en-US" altLang="zh-CN" sz="1800" dirty="0" smtClean="0">
                <a:latin typeface="Arial" panose="020B0604020202020204" pitchFamily="34" charset="0"/>
              </a:rPr>
              <a:t>                    2'b11</a:t>
            </a:r>
            <a:r>
              <a:rPr lang="en-US" altLang="zh-CN" sz="1800" dirty="0">
                <a:latin typeface="Arial" panose="020B0604020202020204" pitchFamily="34" charset="0"/>
              </a:rPr>
              <a:t>: </a:t>
            </a:r>
            <a:r>
              <a:rPr lang="en-US" altLang="zh-CN" sz="1800" dirty="0" err="1">
                <a:latin typeface="Arial" panose="020B0604020202020204" pitchFamily="34" charset="0"/>
              </a:rPr>
              <a:t>A_par</a:t>
            </a:r>
            <a:r>
              <a:rPr lang="en-US" altLang="zh-CN" sz="1800" dirty="0">
                <a:latin typeface="Arial" panose="020B0604020202020204" pitchFamily="34" charset="0"/>
              </a:rPr>
              <a:t> &lt;= </a:t>
            </a:r>
            <a:r>
              <a:rPr lang="en-US" altLang="zh-CN" sz="1800" dirty="0" err="1">
                <a:latin typeface="Arial" panose="020B0604020202020204" pitchFamily="34" charset="0"/>
              </a:rPr>
              <a:t>I_par</a:t>
            </a:r>
            <a:r>
              <a:rPr lang="en-US" altLang="zh-CN" sz="1800" dirty="0">
                <a:latin typeface="Arial" panose="020B0604020202020204" pitchFamily="34" charset="0"/>
              </a:rPr>
              <a:t>; </a:t>
            </a:r>
            <a:r>
              <a:rPr lang="en-US" altLang="zh-CN" sz="1800" dirty="0" smtClean="0">
                <a:latin typeface="Arial" panose="020B0604020202020204" pitchFamily="34" charset="0"/>
              </a:rPr>
              <a:t>                                    </a:t>
            </a:r>
            <a:r>
              <a:rPr lang="en-US" altLang="zh-CN" sz="18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18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Parallel load of input</a:t>
            </a:r>
          </a:p>
          <a:p>
            <a:r>
              <a:rPr lang="en-US" altLang="zh-CN" sz="1800" b="1" dirty="0" smtClean="0">
                <a:solidFill>
                  <a:srgbClr val="0070C0"/>
                </a:solidFill>
                <a:latin typeface="ArialBold"/>
              </a:rPr>
              <a:t>         </a:t>
            </a:r>
            <a:r>
              <a:rPr lang="en-US" altLang="zh-CN" sz="1800" b="1" dirty="0" err="1" smtClean="0">
                <a:solidFill>
                  <a:srgbClr val="0070C0"/>
                </a:solidFill>
                <a:latin typeface="ArialBold"/>
              </a:rPr>
              <a:t>endcase</a:t>
            </a:r>
            <a:endParaRPr lang="en-US" altLang="zh-CN" sz="1800" b="1" dirty="0">
              <a:solidFill>
                <a:srgbClr val="0070C0"/>
              </a:solidFill>
              <a:latin typeface="ArialBold"/>
            </a:endParaRPr>
          </a:p>
          <a:p>
            <a:r>
              <a:rPr lang="en-US" altLang="zh-CN" sz="1800" b="1" dirty="0" err="1" smtClean="0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1800" dirty="0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7472" y="443214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55466"/>
            <a:ext cx="4018928" cy="252368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831635"/>
            <a:ext cx="3451098" cy="182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练习：同步计数器行为描述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3432597" cy="15443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61048"/>
            <a:ext cx="3432597" cy="15841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7376" y="908721"/>
            <a:ext cx="5616624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练习：同步计数器行为描述</a:t>
            </a:r>
          </a:p>
        </p:txBody>
      </p:sp>
      <p:sp>
        <p:nvSpPr>
          <p:cNvPr id="5" name="矩形 4"/>
          <p:cNvSpPr/>
          <p:nvPr/>
        </p:nvSpPr>
        <p:spPr>
          <a:xfrm>
            <a:off x="251520" y="1052736"/>
            <a:ext cx="878497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module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b="1" dirty="0" err="1" smtClean="0">
                <a:latin typeface="Arial" panose="020B0604020202020204" pitchFamily="34" charset="0"/>
              </a:rPr>
              <a:t>Binary_Counter</a:t>
            </a:r>
            <a:r>
              <a:rPr lang="en-US" altLang="zh-CN" sz="2000" dirty="0" smtClean="0">
                <a:latin typeface="Arial" panose="020B0604020202020204" pitchFamily="34" charset="0"/>
              </a:rPr>
              <a:t> ( </a:t>
            </a: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output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reg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[3: 0]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Data output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                   output</a:t>
            </a:r>
            <a:r>
              <a:rPr lang="en-US" altLang="zh-CN" sz="2000" b="1" dirty="0" smtClean="0">
                <a:latin typeface="ArialBold"/>
              </a:rPr>
              <a:t>         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C_out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smtClean="0">
                <a:latin typeface="Arial" panose="020B0604020202020204" pitchFamily="34" charset="0"/>
              </a:rPr>
              <a:t>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Output carry</a:t>
            </a:r>
          </a:p>
          <a:p>
            <a:pPr>
              <a:lnSpc>
                <a:spcPct val="120000"/>
              </a:lnSpc>
            </a:pPr>
            <a:r>
              <a:rPr lang="it-IT" altLang="zh-CN" sz="2000" b="1" dirty="0" smtClean="0">
                <a:solidFill>
                  <a:srgbClr val="0070C0"/>
                </a:solidFill>
                <a:latin typeface="ArialBold"/>
              </a:rPr>
              <a:t>                       input</a:t>
            </a:r>
            <a:r>
              <a:rPr lang="it-IT" altLang="zh-CN" sz="2000" b="1" dirty="0" smtClean="0">
                <a:latin typeface="ArialBold"/>
              </a:rPr>
              <a:t>      </a:t>
            </a:r>
            <a:r>
              <a:rPr lang="it-IT" altLang="zh-CN" sz="2000" dirty="0" smtClean="0">
                <a:latin typeface="Arial" panose="020B0604020202020204" pitchFamily="34" charset="0"/>
              </a:rPr>
              <a:t>[</a:t>
            </a:r>
            <a:r>
              <a:rPr lang="it-IT" altLang="zh-CN" sz="2000" dirty="0">
                <a:latin typeface="Arial" panose="020B0604020202020204" pitchFamily="34" charset="0"/>
              </a:rPr>
              <a:t>3: 0] Data_in, </a:t>
            </a:r>
            <a:r>
              <a:rPr lang="it-IT" altLang="zh-CN" sz="2000" dirty="0" smtClean="0">
                <a:latin typeface="Arial" panose="020B0604020202020204" pitchFamily="34" charset="0"/>
              </a:rPr>
              <a:t>  </a:t>
            </a:r>
            <a:r>
              <a:rPr lang="it-IT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it-IT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Data input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                   input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</a:rPr>
              <a:t>                 Count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smtClean="0">
                <a:latin typeface="Arial" panose="020B0604020202020204" pitchFamily="34" charset="0"/>
              </a:rPr>
              <a:t>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Active high to count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                                          Load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smtClean="0">
                <a:latin typeface="Arial" panose="020B0604020202020204" pitchFamily="34" charset="0"/>
              </a:rPr>
              <a:t>  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Active high to load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                                          CLK</a:t>
            </a:r>
            <a:r>
              <a:rPr lang="en-US" altLang="zh-CN" sz="2000" dirty="0">
                <a:latin typeface="Arial" panose="020B0604020202020204" pitchFamily="34" charset="0"/>
              </a:rPr>
              <a:t>, </a:t>
            </a:r>
            <a:r>
              <a:rPr lang="en-US" altLang="zh-CN" sz="2000" dirty="0" smtClean="0">
                <a:latin typeface="Arial" panose="020B0604020202020204" pitchFamily="34" charset="0"/>
              </a:rPr>
              <a:t>   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Positive-edge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 smtClean="0">
                <a:latin typeface="Arial" panose="020B0604020202020204" pitchFamily="34" charset="0"/>
              </a:rPr>
              <a:t>                                                                       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Clear_b</a:t>
            </a:r>
            <a:r>
              <a:rPr lang="en-US" altLang="zh-CN" sz="2000" dirty="0" smtClean="0">
                <a:latin typeface="Arial" panose="020B0604020202020204" pitchFamily="34" charset="0"/>
              </a:rPr>
              <a:t>);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Active low 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assign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C_out</a:t>
            </a:r>
            <a:r>
              <a:rPr lang="en-US" altLang="zh-CN" sz="2000" dirty="0">
                <a:latin typeface="Arial" panose="020B0604020202020204" pitchFamily="34" charset="0"/>
              </a:rPr>
              <a:t> = Count &amp;&amp; (~Load) &amp;&amp; (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 == 4'b1111);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always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@ (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posedge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CLK, </a:t>
            </a: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negedge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Clear_b</a:t>
            </a:r>
            <a:r>
              <a:rPr lang="en-US" altLang="zh-CN" sz="2000" dirty="0">
                <a:latin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if</a:t>
            </a:r>
            <a:r>
              <a:rPr lang="en-US" altLang="zh-CN" sz="2000" b="1" dirty="0" smtClean="0">
                <a:latin typeface="ArialBold"/>
              </a:rPr>
              <a:t>   </a:t>
            </a:r>
            <a:r>
              <a:rPr lang="en-US" altLang="zh-CN" sz="2000" dirty="0" smtClean="0">
                <a:latin typeface="Arial" panose="020B0604020202020204" pitchFamily="34" charset="0"/>
              </a:rPr>
              <a:t>(~</a:t>
            </a:r>
            <a:r>
              <a:rPr lang="en-US" altLang="zh-CN" sz="2000" dirty="0" err="1">
                <a:latin typeface="Arial" panose="020B0604020202020204" pitchFamily="34" charset="0"/>
              </a:rPr>
              <a:t>Clear_b</a:t>
            </a:r>
            <a:r>
              <a:rPr lang="en-US" altLang="zh-CN" sz="2000" dirty="0">
                <a:latin typeface="Arial" panose="020B0604020202020204" pitchFamily="34" charset="0"/>
              </a:rPr>
              <a:t>)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 &lt;= 4'b0000;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(Load) 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 err="1" smtClean="0">
                <a:latin typeface="Arial" panose="020B0604020202020204" pitchFamily="34" charset="0"/>
              </a:rPr>
              <a:t>A_count</a:t>
            </a:r>
            <a:r>
              <a:rPr lang="en-US" altLang="zh-CN" sz="2000" dirty="0" smtClean="0"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&lt;= </a:t>
            </a:r>
            <a:r>
              <a:rPr lang="en-US" altLang="zh-CN" sz="2000" dirty="0" err="1">
                <a:latin typeface="Arial" panose="020B0604020202020204" pitchFamily="34" charset="0"/>
              </a:rPr>
              <a:t>Data_in</a:t>
            </a:r>
            <a:r>
              <a:rPr lang="en-US" altLang="zh-CN" sz="2000" dirty="0">
                <a:latin typeface="Arial" panose="020B0604020202020204" pitchFamily="34" charset="0"/>
              </a:rPr>
              <a:t>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ArialBold"/>
              </a:rPr>
              <a:t>if</a:t>
            </a:r>
            <a:r>
              <a:rPr lang="en-US" altLang="zh-CN" sz="2000" b="1" dirty="0">
                <a:latin typeface="ArialBold"/>
              </a:rPr>
              <a:t> </a:t>
            </a:r>
            <a:r>
              <a:rPr lang="en-US" altLang="zh-CN" sz="2000" dirty="0">
                <a:latin typeface="Arial" panose="020B0604020202020204" pitchFamily="34" charset="0"/>
              </a:rPr>
              <a:t>(Count)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 &lt;=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 + 1'b1;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  <a:latin typeface="ArialBold"/>
              </a:rPr>
              <a:t>    else</a:t>
            </a:r>
            <a:r>
              <a:rPr lang="en-US" altLang="zh-CN" sz="2000" b="1" dirty="0" smtClean="0">
                <a:latin typeface="ArialBold"/>
              </a:rPr>
              <a:t>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 &lt;= </a:t>
            </a:r>
            <a:r>
              <a:rPr lang="en-US" altLang="zh-CN" sz="2000" dirty="0" err="1">
                <a:latin typeface="Arial" panose="020B0604020202020204" pitchFamily="34" charset="0"/>
              </a:rPr>
              <a:t>A_count</a:t>
            </a:r>
            <a:r>
              <a:rPr lang="en-US" altLang="zh-CN" sz="2000" dirty="0">
                <a:latin typeface="Arial" panose="020B0604020202020204" pitchFamily="34" charset="0"/>
              </a:rPr>
              <a:t>; </a:t>
            </a:r>
            <a:r>
              <a:rPr lang="en-US" altLang="zh-CN" sz="2000" dirty="0" smtClean="0">
                <a:latin typeface="Arial" panose="020B0604020202020204" pitchFamily="34" charset="0"/>
              </a:rPr>
              <a:t>             </a:t>
            </a:r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//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redundant statement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 err="1">
                <a:solidFill>
                  <a:srgbClr val="0070C0"/>
                </a:solidFill>
                <a:latin typeface="ArialBold"/>
              </a:rPr>
              <a:t>endmodule</a:t>
            </a:r>
            <a:endParaRPr lang="zh-CN" altLang="en-US" sz="600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564904"/>
            <a:ext cx="3248704" cy="10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 </a:t>
            </a:r>
            <a:r>
              <a:rPr lang="en-US" altLang="zh-CN" dirty="0" smtClean="0"/>
              <a:t>P97 3.23, 3.24; P175 5.13,5.14</a:t>
            </a:r>
            <a:endParaRPr lang="zh-CN" altLang="en-US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1016732"/>
            <a:ext cx="7913302" cy="25922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08" y="3717032"/>
            <a:ext cx="5166574" cy="295232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6212" y="1124744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6212" y="3717032"/>
            <a:ext cx="660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53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1017304"/>
                <a:ext cx="9036496" cy="1619608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400" dirty="0" smtClean="0"/>
                  <a:t>一个时序电路有一个触发器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2400" dirty="0" smtClean="0"/>
                  <a:t>、两个输入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dirty="0" smtClean="0"/>
                  <a:t>，以及一个输出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400" dirty="0" smtClean="0"/>
                  <a:t>。它是一个全加器和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 smtClean="0"/>
                  <a:t>触发器构成的电路。见右下图。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zh-CN" altLang="en-US" sz="2400" dirty="0" smtClean="0"/>
                  <a:t>求：时序电路的状态表和状态图。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1017304"/>
                <a:ext cx="9036496" cy="1619608"/>
              </a:xfrm>
              <a:blipFill rotWithShape="0">
                <a:blip r:embed="rId2"/>
                <a:stretch>
                  <a:fillRect l="-135" t="-376" r="-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1623" y="4110896"/>
            <a:ext cx="2952329" cy="2460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/>
              <p:cNvSpPr txBox="1">
                <a:spLocks/>
              </p:cNvSpPr>
              <p:nvPr/>
            </p:nvSpPr>
            <p:spPr bwMode="auto">
              <a:xfrm>
                <a:off x="107504" y="2543608"/>
                <a:ext cx="9036496" cy="16196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30000"/>
                  </a:lnSpc>
                  <a:spcBef>
                    <a:spcPts val="0"/>
                  </a:spcBef>
                </a:pPr>
                <a:r>
                  <a:rPr lang="zh-CN" altLang="en-US" sz="2400" kern="0" dirty="0" smtClean="0"/>
                  <a:t>一个时序电路包含三个触发器</a:t>
                </a:r>
                <a:r>
                  <a:rPr lang="en-US" altLang="zh-CN" sz="2400" kern="0" dirty="0" smtClean="0"/>
                  <a:t>A</a:t>
                </a:r>
                <a:r>
                  <a:rPr lang="zh-CN" altLang="en-US" sz="2400" kern="0" dirty="0" smtClean="0"/>
                  <a:t>、</a:t>
                </a:r>
                <a:r>
                  <a:rPr lang="en-US" altLang="zh-CN" sz="2400" kern="0" dirty="0" smtClean="0"/>
                  <a:t>B</a:t>
                </a:r>
                <a:r>
                  <a:rPr lang="zh-CN" altLang="en-US" sz="2400" kern="0" dirty="0" smtClean="0"/>
                  <a:t>、</a:t>
                </a:r>
                <a:r>
                  <a:rPr lang="en-US" altLang="zh-CN" sz="2400" kern="0" dirty="0" smtClean="0"/>
                  <a:t>C</a:t>
                </a:r>
                <a:r>
                  <a:rPr lang="zh-CN" altLang="en-US" sz="2400" kern="0" dirty="0" smtClean="0"/>
                  <a:t>，一个输入端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kern="0" dirty="0" smtClean="0"/>
                  <a:t>、一个输出端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400" kern="0" dirty="0" smtClean="0"/>
                  <a:t>，状态图如下，分别用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kern="0" dirty="0" smtClean="0"/>
                  <a:t>触发器和</a:t>
                </a:r>
                <a14:m>
                  <m:oMath xmlns:m="http://schemas.openxmlformats.org/officeDocument/2006/math">
                    <m:r>
                      <a:rPr lang="en-US" altLang="zh-CN" sz="2400" i="1" kern="0" dirty="0" smtClean="0">
                        <a:latin typeface="Cambria Math" panose="02040503050406030204" pitchFamily="18" charset="0"/>
                      </a:rPr>
                      <m:t>𝐽𝐾</m:t>
                    </m:r>
                  </m:oMath>
                </a14:m>
                <a:r>
                  <a:rPr lang="zh-CN" altLang="en-US" sz="2400" kern="0" dirty="0" smtClean="0"/>
                  <a:t>触发器设计该电路。</a:t>
                </a:r>
                <a:r>
                  <a:rPr lang="en-US" altLang="zh-CN" sz="2400" kern="0" dirty="0" smtClean="0"/>
                  <a:t/>
                </a:r>
                <a:br>
                  <a:rPr lang="en-US" altLang="zh-CN" sz="2400" kern="0" dirty="0" smtClean="0"/>
                </a:br>
                <a:r>
                  <a:rPr lang="zh-CN" altLang="en-US" sz="2400" kern="0" dirty="0" smtClean="0"/>
                  <a:t>注意，设计时将未使用状态做无关项处理。</a:t>
                </a:r>
                <a:endParaRPr lang="en-US" altLang="zh-CN" sz="2400" kern="0" dirty="0" smtClean="0"/>
              </a:p>
            </p:txBody>
          </p:sp>
        </mc:Choice>
        <mc:Fallback xmlns="">
          <p:sp>
            <p:nvSpPr>
              <p:cNvPr id="7" name="内容占位符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2543608"/>
                <a:ext cx="9036496" cy="1619608"/>
              </a:xfrm>
              <a:prstGeom prst="rect">
                <a:avLst/>
              </a:prstGeom>
              <a:blipFill rotWithShape="0">
                <a:blip r:embed="rId4"/>
                <a:stretch>
                  <a:fillRect l="-135" t="-3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600" y="4076120"/>
            <a:ext cx="1872208" cy="275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9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1" y="1916832"/>
            <a:ext cx="3275362" cy="4083924"/>
          </a:xfrm>
          <a:prstGeom prst="rect">
            <a:avLst/>
          </a:prstGeom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 smtClean="0"/>
              <a:t>例</a:t>
            </a:r>
            <a:r>
              <a:rPr lang="en-US" altLang="zh-CN" sz="3600" dirty="0" smtClean="0"/>
              <a:t>1</a:t>
            </a:r>
            <a:r>
              <a:rPr lang="zh-CN" altLang="en-US" sz="3600" dirty="0" smtClean="0"/>
              <a:t>：</a:t>
            </a:r>
            <a:r>
              <a:rPr lang="en-US" altLang="zh-CN" sz="3600" dirty="0" smtClean="0"/>
              <a:t>A Sequence </a:t>
            </a:r>
            <a:r>
              <a:rPr lang="en-US" altLang="zh-CN" sz="3600" dirty="0"/>
              <a:t>Detector (</a:t>
            </a:r>
            <a:r>
              <a:rPr lang="en-US" altLang="zh-CN" sz="3600" b="1" dirty="0">
                <a:solidFill>
                  <a:srgbClr val="FF0000"/>
                </a:solidFill>
              </a:rPr>
              <a:t>D</a:t>
            </a:r>
            <a:r>
              <a:rPr lang="zh-CN" altLang="en-US" sz="3600" b="1" dirty="0">
                <a:solidFill>
                  <a:srgbClr val="FF0000"/>
                </a:solidFill>
              </a:rPr>
              <a:t>触发器</a:t>
            </a:r>
            <a:r>
              <a:rPr lang="en-US" altLang="zh-CN" sz="3600" dirty="0" smtClean="0"/>
              <a:t>) -3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008" y="980728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功能</a:t>
            </a:r>
            <a:r>
              <a:rPr lang="zh-CN" altLang="en-US" dirty="0" smtClean="0"/>
              <a:t>：检测输入的一串二进制序列，当连续输入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个或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个以上</a:t>
            </a:r>
            <a:r>
              <a:rPr lang="en-US" altLang="zh-CN" dirty="0" smtClean="0"/>
              <a:t>1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</a:t>
            </a:r>
            <a:r>
              <a:rPr lang="zh-CN" altLang="en-US" dirty="0" smtClean="0"/>
              <a:t>输出为</a:t>
            </a:r>
            <a:r>
              <a:rPr lang="en-US" altLang="zh-CN" dirty="0" smtClean="0"/>
              <a:t>1.</a:t>
            </a:r>
            <a:endParaRPr lang="zh-CN" altLang="en-US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283600"/>
              </p:ext>
            </p:extLst>
          </p:nvPr>
        </p:nvGraphicFramePr>
        <p:xfrm>
          <a:off x="3597796" y="2005881"/>
          <a:ext cx="5544616" cy="3295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5" name="位图图像" r:id="rId5" imgW="2629128" imgH="1561905" progId="PBrush">
                  <p:embed/>
                </p:oleObj>
              </mc:Choice>
              <mc:Fallback>
                <p:oleObj name="位图图像" r:id="rId5" imgW="2629128" imgH="156190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7796" y="2005881"/>
                        <a:ext cx="5544616" cy="3295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403648" y="1916832"/>
            <a:ext cx="111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状态图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3324763" y="1484784"/>
            <a:ext cx="5806069" cy="5184577"/>
            <a:chOff x="3324763" y="1484784"/>
            <a:chExt cx="5806069" cy="5184577"/>
          </a:xfrm>
        </p:grpSpPr>
        <p:sp>
          <p:nvSpPr>
            <p:cNvPr id="5" name="矩形 4"/>
            <p:cNvSpPr/>
            <p:nvPr/>
          </p:nvSpPr>
          <p:spPr>
            <a:xfrm>
              <a:off x="5940152" y="1484784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逻辑图</a:t>
              </a:r>
              <a:endParaRPr lang="zh-CN" altLang="en-US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763" y="1916833"/>
              <a:ext cx="5806069" cy="4752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9126" y="5445224"/>
                <a:ext cx="36536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𝐵𝑥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6" y="5445224"/>
                <a:ext cx="3653629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9126" y="5887725"/>
                <a:ext cx="3788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26" y="5887725"/>
                <a:ext cx="378885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376274" y="6351711"/>
                <a:ext cx="12636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𝐴𝐵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274" y="6351711"/>
                <a:ext cx="1263616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9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08720"/>
                <a:ext cx="9036496" cy="18002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b="1" dirty="0" smtClean="0"/>
                  <a:t>序列识别器</a:t>
                </a:r>
                <a:r>
                  <a:rPr lang="zh-CN" altLang="en-US" sz="2400" dirty="0" smtClean="0"/>
                  <a:t>：一个输入端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/>
                  <a:t>，一个输出端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400" dirty="0" smtClean="0"/>
                  <a:t>，带有复位信号。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:r>
                  <a:rPr lang="zh-CN" altLang="en-US" sz="2400" dirty="0" smtClean="0"/>
                  <a:t>电路的初始状态置为全</a:t>
                </a:r>
                <a:r>
                  <a:rPr lang="en-US" altLang="zh-CN" sz="2400" dirty="0" smtClean="0"/>
                  <a:t>0.</a:t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:r>
                  <a:rPr lang="zh-CN" altLang="en-US" sz="2400" dirty="0" smtClean="0"/>
                  <a:t>识别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/>
                  <a:t>输入端是否出现比特流</a:t>
                </a:r>
                <a:r>
                  <a:rPr lang="en-US" altLang="zh-CN" sz="2400" b="1" dirty="0" smtClean="0"/>
                  <a:t>1101</a:t>
                </a:r>
                <a:r>
                  <a:rPr lang="zh-CN" altLang="en-US" sz="2400" dirty="0" smtClean="0"/>
                  <a:t>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08720"/>
                <a:ext cx="9036496" cy="1800200"/>
              </a:xfrm>
              <a:blipFill rotWithShape="0">
                <a:blip r:embed="rId2"/>
                <a:stretch>
                  <a:fillRect l="-1012" b="-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：序列识别器设计 </a:t>
            </a:r>
            <a:r>
              <a:rPr lang="en-US" altLang="zh-CN" dirty="0" smtClean="0"/>
              <a:t>(D</a:t>
            </a:r>
            <a:r>
              <a:rPr lang="zh-CN" altLang="en-US" dirty="0" smtClean="0"/>
              <a:t>触发器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" y="2631513"/>
            <a:ext cx="4848225" cy="418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993" y="2790992"/>
            <a:ext cx="4247007" cy="17901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4839650"/>
            <a:ext cx="4294056" cy="17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5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8768" y="908720"/>
            <a:ext cx="9036496" cy="18002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序列识别器</a:t>
            </a:r>
            <a:r>
              <a:rPr lang="zh-CN" altLang="en-US" sz="2400" dirty="0" smtClean="0"/>
              <a:t>：一个输入端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，一个输出端</a:t>
            </a:r>
            <a:r>
              <a:rPr lang="en-US" altLang="zh-CN" sz="2400" dirty="0" smtClean="0"/>
              <a:t>Z</a:t>
            </a:r>
            <a:r>
              <a:rPr lang="zh-CN" altLang="en-US" sz="2400" dirty="0" smtClean="0"/>
              <a:t>，带有复位信号。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</a:t>
            </a:r>
            <a:r>
              <a:rPr lang="zh-CN" altLang="en-US" sz="2400" dirty="0" smtClean="0"/>
              <a:t>电路的初始状态置为全</a:t>
            </a:r>
            <a:r>
              <a:rPr lang="en-US" altLang="zh-CN" sz="2400" dirty="0" smtClean="0"/>
              <a:t>0.</a:t>
            </a:r>
            <a:br>
              <a:rPr lang="en-US" altLang="zh-CN" sz="2400" dirty="0" smtClean="0"/>
            </a:br>
            <a:r>
              <a:rPr lang="en-US" altLang="zh-CN" sz="2400" dirty="0" smtClean="0"/>
              <a:t>                   </a:t>
            </a:r>
            <a:r>
              <a:rPr lang="zh-CN" altLang="en-US" sz="2400" dirty="0" smtClean="0"/>
              <a:t>识别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输入端是否出现比特流</a:t>
            </a:r>
            <a:r>
              <a:rPr lang="en-US" altLang="zh-CN" sz="2400" b="1" dirty="0" smtClean="0"/>
              <a:t>1101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：序列识别器设计 </a:t>
            </a:r>
            <a:r>
              <a:rPr lang="en-US" altLang="zh-CN" dirty="0" smtClean="0"/>
              <a:t>(D</a:t>
            </a:r>
            <a:r>
              <a:rPr lang="zh-CN" altLang="en-US" dirty="0" smtClean="0"/>
              <a:t>触发器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996191"/>
            <a:ext cx="4294056" cy="1712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736309" y="2800583"/>
                <a:ext cx="4780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(3,6,7)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09" y="2800583"/>
                <a:ext cx="478086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65" r="-1658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691680" y="3261578"/>
                <a:ext cx="50473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(1,3,5,7)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680" y="3261578"/>
                <a:ext cx="504734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26" r="-1572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3419872" y="3786022"/>
                <a:ext cx="26428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786022"/>
                <a:ext cx="2642839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613" r="-3226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4310466"/>
            <a:ext cx="8108190" cy="224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2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idx="1"/>
              </p:nvPr>
            </p:nvSpPr>
            <p:spPr>
              <a:xfrm>
                <a:off x="48768" y="908720"/>
                <a:ext cx="9036496" cy="1800200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zh-CN" altLang="en-US" sz="2400" b="1" dirty="0" smtClean="0"/>
                  <a:t>序列识别器</a:t>
                </a:r>
                <a:r>
                  <a:rPr lang="zh-CN" altLang="en-US" sz="2400" dirty="0" smtClean="0"/>
                  <a:t>：一个输入端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/>
                  <a:t>，一个输出端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2400" dirty="0" smtClean="0"/>
                  <a:t>，带有复位信号。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:r>
                  <a:rPr lang="zh-CN" altLang="en-US" sz="2400" dirty="0" smtClean="0"/>
                  <a:t>电路的初始状态置为全</a:t>
                </a:r>
                <a:r>
                  <a:rPr lang="en-US" altLang="zh-CN" sz="2400" dirty="0" smtClean="0"/>
                  <a:t>0.</a:t>
                </a:r>
                <a:br>
                  <a:rPr lang="en-US" altLang="zh-CN" sz="2400" dirty="0" smtClean="0"/>
                </a:br>
                <a:r>
                  <a:rPr lang="en-US" altLang="zh-CN" sz="2400" dirty="0" smtClean="0"/>
                  <a:t>                   </a:t>
                </a:r>
                <a:r>
                  <a:rPr lang="zh-CN" altLang="en-US" sz="2400" dirty="0" smtClean="0"/>
                  <a:t>识别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 smtClean="0"/>
                  <a:t>输入端是否出现比特流</a:t>
                </a:r>
                <a:r>
                  <a:rPr lang="en-US" altLang="zh-CN" sz="2400" b="1" dirty="0" smtClean="0"/>
                  <a:t>1101</a:t>
                </a:r>
                <a:r>
                  <a:rPr lang="zh-CN" altLang="en-US" sz="2400" dirty="0" smtClean="0"/>
                  <a:t>。</a:t>
                </a:r>
                <a:r>
                  <a:rPr lang="en-US" altLang="zh-CN" sz="2400" dirty="0" smtClean="0"/>
                  <a:t/>
                </a:r>
                <a:br>
                  <a:rPr lang="en-US" altLang="zh-CN" sz="2400" dirty="0" smtClean="0"/>
                </a:br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768" y="908720"/>
                <a:ext cx="9036496" cy="1800200"/>
              </a:xfrm>
              <a:blipFill rotWithShape="0">
                <a:blip r:embed="rId2"/>
                <a:stretch>
                  <a:fillRect l="-1012" b="-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27CFC5-7FD8-49A5-BC14-6A12B5DF6A48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：序列识别器设计 </a:t>
            </a:r>
            <a:r>
              <a:rPr lang="en-US" altLang="zh-CN" dirty="0" smtClean="0"/>
              <a:t>(D</a:t>
            </a:r>
            <a:r>
              <a:rPr lang="zh-CN" altLang="en-US" dirty="0" smtClean="0"/>
              <a:t>触发器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15809"/>
            <a:ext cx="6098232" cy="386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9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10242</TotalTime>
  <Words>1966</Words>
  <Application>Microsoft Office PowerPoint</Application>
  <PresentationFormat>全屏显示(4:3)</PresentationFormat>
  <Paragraphs>429</Paragraphs>
  <Slides>57</Slides>
  <Notes>27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0" baseType="lpstr">
      <vt:lpstr>ArialBold</vt:lpstr>
      <vt:lpstr>LetterGothic</vt:lpstr>
      <vt:lpstr>MathematicalPi-One</vt:lpstr>
      <vt:lpstr>楷体</vt:lpstr>
      <vt:lpstr>宋体</vt:lpstr>
      <vt:lpstr>Arial</vt:lpstr>
      <vt:lpstr>Calibri</vt:lpstr>
      <vt:lpstr>Cambria Math</vt:lpstr>
      <vt:lpstr>Tahoma</vt:lpstr>
      <vt:lpstr>Times New Roman</vt:lpstr>
      <vt:lpstr>Wingdings</vt:lpstr>
      <vt:lpstr>Blends</vt:lpstr>
      <vt:lpstr>位图图像</vt:lpstr>
      <vt:lpstr>Chapter 3 时序逻辑设计-3</vt:lpstr>
      <vt:lpstr>Chapter 3 :: Topics</vt:lpstr>
      <vt:lpstr>同步时序电路的设计过程</vt:lpstr>
      <vt:lpstr>例1：A Sequence Detector (D触发器)</vt:lpstr>
      <vt:lpstr>例1： A Sequence Detector (D触发器) -2</vt:lpstr>
      <vt:lpstr>例1：A Sequence Detector (D触发器) -3</vt:lpstr>
      <vt:lpstr>练习1：序列识别器设计 (D触发器)</vt:lpstr>
      <vt:lpstr>练习1：序列识别器设计 (D触发器)</vt:lpstr>
      <vt:lpstr>练习1：序列识别器设计 (D触发器)</vt:lpstr>
      <vt:lpstr>例2：A Sequence Detector (JK)</vt:lpstr>
      <vt:lpstr>例2：A Sequence Detector (JK)-2</vt:lpstr>
      <vt:lpstr>例2：A Sequence Detector (JK)-2</vt:lpstr>
      <vt:lpstr>示例：A Sequence Detector (JK)-3</vt:lpstr>
      <vt:lpstr>例2：A Sequence Detector (JK)-4</vt:lpstr>
      <vt:lpstr>练习2：A Sequence Detector (JK)</vt:lpstr>
      <vt:lpstr>练习2：A Sequence Detector (JK)</vt:lpstr>
      <vt:lpstr>练习2：A Sequence Detector (JK)</vt:lpstr>
      <vt:lpstr>例3：使用T触发器的设计</vt:lpstr>
      <vt:lpstr>例3：使用T触发器的设计 -2</vt:lpstr>
      <vt:lpstr>例3：使用T触发器的设计 -3</vt:lpstr>
      <vt:lpstr>例4：设计一个带有进位输出的十三进制计数器</vt:lpstr>
      <vt:lpstr>例4：设计一个带有进位输出的十三进制计数器</vt:lpstr>
      <vt:lpstr>例4：设计一个带有进位输出的十三进制计数器</vt:lpstr>
      <vt:lpstr>例4：设计一个带有进位输出的十三进制计数器</vt:lpstr>
      <vt:lpstr>例4：设计一个带有进位输出的十三进制计数器</vt:lpstr>
      <vt:lpstr>例4：设计一个带有进位输出的十三进制计数器</vt:lpstr>
      <vt:lpstr>例4：设计一个带有进位输出的十三进制计数器</vt:lpstr>
      <vt:lpstr>练习3</vt:lpstr>
      <vt:lpstr>有限状态机实例：交通控制系统设计</vt:lpstr>
      <vt:lpstr>有限状态机实例：交通控制系统设计</vt:lpstr>
      <vt:lpstr>有限状态机实例：交通控制系统设计</vt:lpstr>
      <vt:lpstr>有限状态机实例：交通控制系统设计</vt:lpstr>
      <vt:lpstr>Contents</vt:lpstr>
      <vt:lpstr>寄存器</vt:lpstr>
      <vt:lpstr>寄存器</vt:lpstr>
      <vt:lpstr>带并行预置端的寄存器</vt:lpstr>
      <vt:lpstr>74LS75 寄存器</vt:lpstr>
      <vt:lpstr>74HC175：CMOS边沿触发4位寄存器</vt:lpstr>
      <vt:lpstr>Contents</vt:lpstr>
      <vt:lpstr>Shift Register 移位寄存器</vt:lpstr>
      <vt:lpstr>Serial vs. Parallel Modes</vt:lpstr>
      <vt:lpstr>串行传输：每次只传送/移动1位信息</vt:lpstr>
      <vt:lpstr>2个半加器+1个或门 = 全加器</vt:lpstr>
      <vt:lpstr>Serial Adder  串行加法器</vt:lpstr>
      <vt:lpstr>Serial vs. Parallel Adder</vt:lpstr>
      <vt:lpstr>Serial Adder Design  (不用全加器，而用JK触发器)</vt:lpstr>
      <vt:lpstr>Serial Adder (JK)</vt:lpstr>
      <vt:lpstr>通用移位寄存器</vt:lpstr>
      <vt:lpstr>Universal Shift Register</vt:lpstr>
      <vt:lpstr>74LS194A：双向移位寄存器</vt:lpstr>
      <vt:lpstr>HDL描述</vt:lpstr>
      <vt:lpstr>计数器 Verilog 行为级描述</vt:lpstr>
      <vt:lpstr>移位寄存器行为描述</vt:lpstr>
      <vt:lpstr>练习：同步计数器行为描述</vt:lpstr>
      <vt:lpstr>练习：同步计数器行为描述</vt:lpstr>
      <vt:lpstr>作业 P97 3.23, 3.24; P175 5.13,5.14</vt:lpstr>
      <vt:lpstr>作业</vt:lpstr>
    </vt:vector>
  </TitlesOfParts>
  <Company>fudan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Boolean Algebra and Logic Gates</dc:title>
  <dc:creator>user</dc:creator>
  <cp:lastModifiedBy>Sam</cp:lastModifiedBy>
  <cp:revision>589</cp:revision>
  <cp:lastPrinted>2012-11-27T13:13:38Z</cp:lastPrinted>
  <dcterms:created xsi:type="dcterms:W3CDTF">2003-08-04T05:13:53Z</dcterms:created>
  <dcterms:modified xsi:type="dcterms:W3CDTF">2016-11-23T09:36:41Z</dcterms:modified>
</cp:coreProperties>
</file>